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57" r:id="rId3"/>
    <p:sldId id="294" r:id="rId4"/>
    <p:sldId id="280" r:id="rId5"/>
    <p:sldId id="276" r:id="rId6"/>
    <p:sldId id="295" r:id="rId7"/>
    <p:sldId id="296" r:id="rId8"/>
    <p:sldId id="297" r:id="rId9"/>
    <p:sldId id="284" r:id="rId10"/>
    <p:sldId id="285" r:id="rId11"/>
    <p:sldId id="286" r:id="rId12"/>
    <p:sldId id="298" r:id="rId13"/>
    <p:sldId id="288" r:id="rId14"/>
    <p:sldId id="289" r:id="rId15"/>
    <p:sldId id="299" r:id="rId16"/>
    <p:sldId id="300" r:id="rId17"/>
    <p:sldId id="292" r:id="rId18"/>
    <p:sldId id="29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роль Татьяна Яковлевна" initials="КТЯ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A7E2"/>
    <a:srgbClr val="FFC000"/>
    <a:srgbClr val="00B050"/>
    <a:srgbClr val="E46C0A"/>
    <a:srgbClr val="9BBB59"/>
    <a:srgbClr val="F8F8A2"/>
    <a:srgbClr val="FFFF99"/>
    <a:srgbClr val="1567B1"/>
    <a:srgbClr val="EFE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840" autoAdjust="0"/>
  </p:normalViewPr>
  <p:slideViewPr>
    <p:cSldViewPr>
      <p:cViewPr varScale="1">
        <p:scale>
          <a:sx n="109" d="100"/>
          <a:sy n="109" d="100"/>
        </p:scale>
        <p:origin x="6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3BE6A-05BC-472E-B053-5B3AFEB4A22E}" type="doc">
      <dgm:prSet loTypeId="urn:microsoft.com/office/officeart/2005/8/layout/process1" loCatId="process" qsTypeId="urn:microsoft.com/office/officeart/2005/8/quickstyle/3d1" qsCatId="3D" csTypeId="urn:microsoft.com/office/officeart/2005/8/colors/colorful1" csCatId="colorful" phldr="1"/>
      <dgm:spPr/>
    </dgm:pt>
    <dgm:pt modelId="{FB179F1B-16A4-4959-9F61-B622E503C7A7}">
      <dgm:prSet phldrT="[Текст]" custT="1"/>
      <dgm:spPr/>
      <dgm:t>
        <a:bodyPr/>
        <a:lstStyle/>
        <a:p>
          <a:r>
            <a:rPr lang="ru-RU" sz="1400" b="1" dirty="0">
              <a:latin typeface="Proxima Nova Extrabold" panose="02000506030000020004" pitchFamily="50" charset="0"/>
            </a:rPr>
            <a:t>Проект</a:t>
          </a:r>
        </a:p>
      </dgm:t>
    </dgm:pt>
    <dgm:pt modelId="{D0F46011-A869-4006-8CB3-4C48310BDFEE}" type="parTrans" cxnId="{C7807D79-C282-4A59-B1B3-F9E94208B23A}">
      <dgm:prSet/>
      <dgm:spPr/>
      <dgm:t>
        <a:bodyPr/>
        <a:lstStyle/>
        <a:p>
          <a:endParaRPr lang="ru-RU" sz="1800"/>
        </a:p>
      </dgm:t>
    </dgm:pt>
    <dgm:pt modelId="{4A6127E0-5A9E-42C3-9D19-0B62CAF753FC}" type="sibTrans" cxnId="{C7807D79-C282-4A59-B1B3-F9E94208B23A}">
      <dgm:prSet/>
      <dgm:spPr/>
      <dgm:t>
        <a:bodyPr/>
        <a:lstStyle/>
        <a:p>
          <a:endParaRPr lang="ru-RU" sz="1800"/>
        </a:p>
      </dgm:t>
    </dgm:pt>
    <dgm:pt modelId="{0DF2C415-8A59-4F78-B6D3-0E076EAAC639}">
      <dgm:prSet phldrT="[Текст]" custT="1"/>
      <dgm:spPr/>
      <dgm:t>
        <a:bodyPr lIns="0" rIns="0"/>
        <a:lstStyle/>
        <a:p>
          <a:r>
            <a:rPr lang="ru-RU" sz="1400" b="1" dirty="0">
              <a:latin typeface="Proxima Nova Extrabold" panose="02000506030000020004" pitchFamily="50" charset="0"/>
            </a:rPr>
            <a:t>Согласование</a:t>
          </a:r>
        </a:p>
      </dgm:t>
    </dgm:pt>
    <dgm:pt modelId="{96BB7806-DFA3-4EF4-940C-4A40087ED0F1}" type="parTrans" cxnId="{1C242BBF-C0AC-47D2-A060-D6FA520E4A0E}">
      <dgm:prSet/>
      <dgm:spPr/>
      <dgm:t>
        <a:bodyPr/>
        <a:lstStyle/>
        <a:p>
          <a:endParaRPr lang="ru-RU" sz="1800"/>
        </a:p>
      </dgm:t>
    </dgm:pt>
    <dgm:pt modelId="{18E26133-E567-4CD0-A248-6F8B5E2ABF76}" type="sibTrans" cxnId="{1C242BBF-C0AC-47D2-A060-D6FA520E4A0E}">
      <dgm:prSet/>
      <dgm:spPr/>
      <dgm:t>
        <a:bodyPr/>
        <a:lstStyle/>
        <a:p>
          <a:endParaRPr lang="ru-RU" sz="1800"/>
        </a:p>
      </dgm:t>
    </dgm:pt>
    <dgm:pt modelId="{561830DC-EF24-4DC4-A761-5BE99DC90F9F}">
      <dgm:prSet phldrT="[Текст]" custT="1"/>
      <dgm:spPr/>
      <dgm:t>
        <a:bodyPr/>
        <a:lstStyle/>
        <a:p>
          <a:r>
            <a:rPr lang="ru-RU" sz="1400" b="1" dirty="0">
              <a:latin typeface="Proxima Nova Extrabold" panose="02000506030000020004" pitchFamily="50" charset="0"/>
            </a:rPr>
            <a:t>Подписание</a:t>
          </a:r>
        </a:p>
      </dgm:t>
    </dgm:pt>
    <dgm:pt modelId="{6881FCD9-FC43-4C8E-BFDA-A844EAB05801}" type="parTrans" cxnId="{964CDD1A-E642-47C4-92DA-82D1021D7F68}">
      <dgm:prSet/>
      <dgm:spPr/>
      <dgm:t>
        <a:bodyPr/>
        <a:lstStyle/>
        <a:p>
          <a:endParaRPr lang="ru-RU" sz="1800"/>
        </a:p>
      </dgm:t>
    </dgm:pt>
    <dgm:pt modelId="{B7E2BB28-B264-4AC2-8EAD-8B05349FD5DD}" type="sibTrans" cxnId="{964CDD1A-E642-47C4-92DA-82D1021D7F68}">
      <dgm:prSet/>
      <dgm:spPr/>
      <dgm:t>
        <a:bodyPr/>
        <a:lstStyle/>
        <a:p>
          <a:endParaRPr lang="ru-RU" sz="1800"/>
        </a:p>
      </dgm:t>
    </dgm:pt>
    <dgm:pt modelId="{EC27F588-CE63-42E3-91FF-C397C97E9F81}">
      <dgm:prSet phldrT="[Текст]" custT="1"/>
      <dgm:spPr/>
      <dgm:t>
        <a:bodyPr/>
        <a:lstStyle/>
        <a:p>
          <a:r>
            <a:rPr lang="ru-RU" sz="1400" b="1" dirty="0">
              <a:latin typeface="Proxima Nova Extrabold" panose="02000506030000020004" pitchFamily="50" charset="0"/>
            </a:rPr>
            <a:t>Контроль исполнения</a:t>
          </a:r>
        </a:p>
      </dgm:t>
    </dgm:pt>
    <dgm:pt modelId="{E727BD7F-C8D6-45EB-BBB2-82AC12310538}" type="parTrans" cxnId="{2EA9521A-0A3E-47E9-9A84-EDE5E5C8DDF0}">
      <dgm:prSet/>
      <dgm:spPr/>
      <dgm:t>
        <a:bodyPr/>
        <a:lstStyle/>
        <a:p>
          <a:endParaRPr lang="ru-RU" sz="1800"/>
        </a:p>
      </dgm:t>
    </dgm:pt>
    <dgm:pt modelId="{D7A42543-535B-419B-9C6A-DCFF5F74D6AA}" type="sibTrans" cxnId="{2EA9521A-0A3E-47E9-9A84-EDE5E5C8DDF0}">
      <dgm:prSet/>
      <dgm:spPr/>
      <dgm:t>
        <a:bodyPr/>
        <a:lstStyle/>
        <a:p>
          <a:endParaRPr lang="ru-RU" sz="1800"/>
        </a:p>
      </dgm:t>
    </dgm:pt>
    <dgm:pt modelId="{BCD0163D-0FB0-4762-ACFB-D79C7777520F}">
      <dgm:prSet phldrT="[Текст]" custT="1"/>
      <dgm:spPr/>
      <dgm:t>
        <a:bodyPr/>
        <a:lstStyle/>
        <a:p>
          <a:r>
            <a:rPr lang="ru-RU" sz="1400" b="1" dirty="0">
              <a:latin typeface="Proxima Nova Extrabold" panose="02000506030000020004" pitchFamily="50" charset="0"/>
            </a:rPr>
            <a:t>Пролонгация</a:t>
          </a:r>
        </a:p>
      </dgm:t>
    </dgm:pt>
    <dgm:pt modelId="{C74C292E-86CA-4CFE-B985-267BD8D74337}" type="parTrans" cxnId="{32EC7102-E158-4494-8C7A-14EA80B975F6}">
      <dgm:prSet/>
      <dgm:spPr/>
      <dgm:t>
        <a:bodyPr/>
        <a:lstStyle/>
        <a:p>
          <a:endParaRPr lang="ru-RU" sz="1800"/>
        </a:p>
      </dgm:t>
    </dgm:pt>
    <dgm:pt modelId="{E7C6DCDE-CA5C-4A4D-AB9F-5371B8760891}" type="sibTrans" cxnId="{32EC7102-E158-4494-8C7A-14EA80B975F6}">
      <dgm:prSet/>
      <dgm:spPr/>
      <dgm:t>
        <a:bodyPr/>
        <a:lstStyle/>
        <a:p>
          <a:endParaRPr lang="ru-RU" sz="1800"/>
        </a:p>
      </dgm:t>
    </dgm:pt>
    <dgm:pt modelId="{ED7E3C51-4220-4CAB-9963-27790B7E419D}">
      <dgm:prSet phldrT="[Текст]" custT="1"/>
      <dgm:spPr/>
      <dgm:t>
        <a:bodyPr/>
        <a:lstStyle/>
        <a:p>
          <a:r>
            <a:rPr lang="ru-RU" sz="1400" b="1" dirty="0">
              <a:latin typeface="Proxima Nova Extrabold" panose="02000506030000020004" pitchFamily="50" charset="0"/>
            </a:rPr>
            <a:t>Завершение/ Расторжение</a:t>
          </a:r>
        </a:p>
      </dgm:t>
    </dgm:pt>
    <dgm:pt modelId="{7344F92B-DDD7-4079-B7E6-CF0CC2BC4FB3}" type="parTrans" cxnId="{C045E3B5-CFAA-47BD-B849-FFC1596B8A15}">
      <dgm:prSet/>
      <dgm:spPr/>
      <dgm:t>
        <a:bodyPr/>
        <a:lstStyle/>
        <a:p>
          <a:endParaRPr lang="ru-RU" sz="1800"/>
        </a:p>
      </dgm:t>
    </dgm:pt>
    <dgm:pt modelId="{76711DD4-2AE9-4AAC-982D-22DCBA1277BB}" type="sibTrans" cxnId="{C045E3B5-CFAA-47BD-B849-FFC1596B8A15}">
      <dgm:prSet/>
      <dgm:spPr/>
      <dgm:t>
        <a:bodyPr/>
        <a:lstStyle/>
        <a:p>
          <a:endParaRPr lang="ru-RU" sz="1800"/>
        </a:p>
      </dgm:t>
    </dgm:pt>
    <dgm:pt modelId="{D387C690-B602-45F6-B772-AB5BEB067649}" type="pres">
      <dgm:prSet presAssocID="{4883BE6A-05BC-472E-B053-5B3AFEB4A22E}" presName="Name0" presStyleCnt="0">
        <dgm:presLayoutVars>
          <dgm:dir/>
          <dgm:resizeHandles val="exact"/>
        </dgm:presLayoutVars>
      </dgm:prSet>
      <dgm:spPr/>
    </dgm:pt>
    <dgm:pt modelId="{7F56DC9D-4585-493B-A7FE-22B8C1C1647F}" type="pres">
      <dgm:prSet presAssocID="{FB179F1B-16A4-4959-9F61-B622E503C7A7}" presName="node" presStyleLbl="node1" presStyleIdx="0" presStyleCnt="6" custScaleX="137952" custScaleY="229919">
        <dgm:presLayoutVars>
          <dgm:bulletEnabled val="1"/>
        </dgm:presLayoutVars>
      </dgm:prSet>
      <dgm:spPr/>
    </dgm:pt>
    <dgm:pt modelId="{EF9D69A4-5E0F-4D22-9634-6F5EA87C76D2}" type="pres">
      <dgm:prSet presAssocID="{4A6127E0-5A9E-42C3-9D19-0B62CAF753FC}" presName="sibTrans" presStyleLbl="sibTrans2D1" presStyleIdx="0" presStyleCnt="5"/>
      <dgm:spPr/>
    </dgm:pt>
    <dgm:pt modelId="{0BC859D7-8367-4E6C-9458-182F98F78D17}" type="pres">
      <dgm:prSet presAssocID="{4A6127E0-5A9E-42C3-9D19-0B62CAF753FC}" presName="connectorText" presStyleLbl="sibTrans2D1" presStyleIdx="0" presStyleCnt="5"/>
      <dgm:spPr/>
    </dgm:pt>
    <dgm:pt modelId="{7995145F-ED7E-4025-8D18-B1B403878DE6}" type="pres">
      <dgm:prSet presAssocID="{0DF2C415-8A59-4F78-B6D3-0E076EAAC639}" presName="node" presStyleLbl="node1" presStyleIdx="1" presStyleCnt="6" custScaleX="137952" custScaleY="229919">
        <dgm:presLayoutVars>
          <dgm:bulletEnabled val="1"/>
        </dgm:presLayoutVars>
      </dgm:prSet>
      <dgm:spPr/>
    </dgm:pt>
    <dgm:pt modelId="{2035E8A6-C8C0-476C-9543-87A54746241B}" type="pres">
      <dgm:prSet presAssocID="{18E26133-E567-4CD0-A248-6F8B5E2ABF76}" presName="sibTrans" presStyleLbl="sibTrans2D1" presStyleIdx="1" presStyleCnt="5"/>
      <dgm:spPr/>
    </dgm:pt>
    <dgm:pt modelId="{ECBB1D36-160F-469B-9B98-F9B5F6AE6352}" type="pres">
      <dgm:prSet presAssocID="{18E26133-E567-4CD0-A248-6F8B5E2ABF76}" presName="connectorText" presStyleLbl="sibTrans2D1" presStyleIdx="1" presStyleCnt="5"/>
      <dgm:spPr/>
    </dgm:pt>
    <dgm:pt modelId="{EC4B45F4-BE5B-4A2D-9B07-B3FFA8FFAB22}" type="pres">
      <dgm:prSet presAssocID="{561830DC-EF24-4DC4-A761-5BE99DC90F9F}" presName="node" presStyleLbl="node1" presStyleIdx="2" presStyleCnt="6" custScaleX="137952" custScaleY="229919">
        <dgm:presLayoutVars>
          <dgm:bulletEnabled val="1"/>
        </dgm:presLayoutVars>
      </dgm:prSet>
      <dgm:spPr/>
    </dgm:pt>
    <dgm:pt modelId="{33B50EC3-DBF1-4217-8B6F-A4139BC3CD79}" type="pres">
      <dgm:prSet presAssocID="{B7E2BB28-B264-4AC2-8EAD-8B05349FD5DD}" presName="sibTrans" presStyleLbl="sibTrans2D1" presStyleIdx="2" presStyleCnt="5"/>
      <dgm:spPr/>
    </dgm:pt>
    <dgm:pt modelId="{E3AD0492-433A-44EF-88B3-78EDDC1B55E9}" type="pres">
      <dgm:prSet presAssocID="{B7E2BB28-B264-4AC2-8EAD-8B05349FD5DD}" presName="connectorText" presStyleLbl="sibTrans2D1" presStyleIdx="2" presStyleCnt="5"/>
      <dgm:spPr/>
    </dgm:pt>
    <dgm:pt modelId="{1E9ABAEC-259C-4CA0-A6BE-CA9EEAFA544D}" type="pres">
      <dgm:prSet presAssocID="{EC27F588-CE63-42E3-91FF-C397C97E9F81}" presName="node" presStyleLbl="node1" presStyleIdx="3" presStyleCnt="6" custScaleX="137952" custScaleY="229919">
        <dgm:presLayoutVars>
          <dgm:bulletEnabled val="1"/>
        </dgm:presLayoutVars>
      </dgm:prSet>
      <dgm:spPr/>
    </dgm:pt>
    <dgm:pt modelId="{6162DFEA-62EA-46F6-BF89-CC31D3D8244D}" type="pres">
      <dgm:prSet presAssocID="{D7A42543-535B-419B-9C6A-DCFF5F74D6AA}" presName="sibTrans" presStyleLbl="sibTrans2D1" presStyleIdx="3" presStyleCnt="5"/>
      <dgm:spPr/>
    </dgm:pt>
    <dgm:pt modelId="{3B4BDA78-B8F3-42D9-9FDE-D5BC121CFF87}" type="pres">
      <dgm:prSet presAssocID="{D7A42543-535B-419B-9C6A-DCFF5F74D6AA}" presName="connectorText" presStyleLbl="sibTrans2D1" presStyleIdx="3" presStyleCnt="5"/>
      <dgm:spPr/>
    </dgm:pt>
    <dgm:pt modelId="{9420D207-C170-4FE5-879D-BD37C2B095B4}" type="pres">
      <dgm:prSet presAssocID="{BCD0163D-0FB0-4762-ACFB-D79C7777520F}" presName="node" presStyleLbl="node1" presStyleIdx="4" presStyleCnt="6" custScaleX="137952" custScaleY="229919">
        <dgm:presLayoutVars>
          <dgm:bulletEnabled val="1"/>
        </dgm:presLayoutVars>
      </dgm:prSet>
      <dgm:spPr/>
    </dgm:pt>
    <dgm:pt modelId="{77B454DC-D446-4760-B0CE-9443E2D9C77D}" type="pres">
      <dgm:prSet presAssocID="{E7C6DCDE-CA5C-4A4D-AB9F-5371B8760891}" presName="sibTrans" presStyleLbl="sibTrans2D1" presStyleIdx="4" presStyleCnt="5"/>
      <dgm:spPr/>
    </dgm:pt>
    <dgm:pt modelId="{C677C6AB-28C9-4E1B-9F23-9B88000D8A4E}" type="pres">
      <dgm:prSet presAssocID="{E7C6DCDE-CA5C-4A4D-AB9F-5371B8760891}" presName="connectorText" presStyleLbl="sibTrans2D1" presStyleIdx="4" presStyleCnt="5"/>
      <dgm:spPr/>
    </dgm:pt>
    <dgm:pt modelId="{331E57D7-068C-4BD9-BC0E-15F5DC368963}" type="pres">
      <dgm:prSet presAssocID="{ED7E3C51-4220-4CAB-9963-27790B7E419D}" presName="node" presStyleLbl="node1" presStyleIdx="5" presStyleCnt="6" custScaleX="137952" custScaleY="229919">
        <dgm:presLayoutVars>
          <dgm:bulletEnabled val="1"/>
        </dgm:presLayoutVars>
      </dgm:prSet>
      <dgm:spPr/>
    </dgm:pt>
  </dgm:ptLst>
  <dgm:cxnLst>
    <dgm:cxn modelId="{32EC7102-E158-4494-8C7A-14EA80B975F6}" srcId="{4883BE6A-05BC-472E-B053-5B3AFEB4A22E}" destId="{BCD0163D-0FB0-4762-ACFB-D79C7777520F}" srcOrd="4" destOrd="0" parTransId="{C74C292E-86CA-4CFE-B985-267BD8D74337}" sibTransId="{E7C6DCDE-CA5C-4A4D-AB9F-5371B8760891}"/>
    <dgm:cxn modelId="{2EA9521A-0A3E-47E9-9A84-EDE5E5C8DDF0}" srcId="{4883BE6A-05BC-472E-B053-5B3AFEB4A22E}" destId="{EC27F588-CE63-42E3-91FF-C397C97E9F81}" srcOrd="3" destOrd="0" parTransId="{E727BD7F-C8D6-45EB-BBB2-82AC12310538}" sibTransId="{D7A42543-535B-419B-9C6A-DCFF5F74D6AA}"/>
    <dgm:cxn modelId="{964CDD1A-E642-47C4-92DA-82D1021D7F68}" srcId="{4883BE6A-05BC-472E-B053-5B3AFEB4A22E}" destId="{561830DC-EF24-4DC4-A761-5BE99DC90F9F}" srcOrd="2" destOrd="0" parTransId="{6881FCD9-FC43-4C8E-BFDA-A844EAB05801}" sibTransId="{B7E2BB28-B264-4AC2-8EAD-8B05349FD5DD}"/>
    <dgm:cxn modelId="{B638D21F-FACA-4A38-BB2E-0853332E7EA4}" type="presOf" srcId="{EC27F588-CE63-42E3-91FF-C397C97E9F81}" destId="{1E9ABAEC-259C-4CA0-A6BE-CA9EEAFA544D}" srcOrd="0" destOrd="0" presId="urn:microsoft.com/office/officeart/2005/8/layout/process1"/>
    <dgm:cxn modelId="{F02AE339-A6A9-4C28-8083-7F8CA552D310}" type="presOf" srcId="{4A6127E0-5A9E-42C3-9D19-0B62CAF753FC}" destId="{EF9D69A4-5E0F-4D22-9634-6F5EA87C76D2}" srcOrd="0" destOrd="0" presId="urn:microsoft.com/office/officeart/2005/8/layout/process1"/>
    <dgm:cxn modelId="{0021F03B-6A2F-4A45-B30F-66B4CC6002FA}" type="presOf" srcId="{BCD0163D-0FB0-4762-ACFB-D79C7777520F}" destId="{9420D207-C170-4FE5-879D-BD37C2B095B4}" srcOrd="0" destOrd="0" presId="urn:microsoft.com/office/officeart/2005/8/layout/process1"/>
    <dgm:cxn modelId="{BDDFAB68-7EFF-43E3-8F3D-5B0B8AF3364F}" type="presOf" srcId="{561830DC-EF24-4DC4-A761-5BE99DC90F9F}" destId="{EC4B45F4-BE5B-4A2D-9B07-B3FFA8FFAB22}" srcOrd="0" destOrd="0" presId="urn:microsoft.com/office/officeart/2005/8/layout/process1"/>
    <dgm:cxn modelId="{E0894453-A04D-413E-A19A-FE71DAC1EB17}" type="presOf" srcId="{ED7E3C51-4220-4CAB-9963-27790B7E419D}" destId="{331E57D7-068C-4BD9-BC0E-15F5DC368963}" srcOrd="0" destOrd="0" presId="urn:microsoft.com/office/officeart/2005/8/layout/process1"/>
    <dgm:cxn modelId="{D3337653-23A0-4077-90F0-D6DE5855EEB0}" type="presOf" srcId="{0DF2C415-8A59-4F78-B6D3-0E076EAAC639}" destId="{7995145F-ED7E-4025-8D18-B1B403878DE6}" srcOrd="0" destOrd="0" presId="urn:microsoft.com/office/officeart/2005/8/layout/process1"/>
    <dgm:cxn modelId="{FC835254-A13A-4CC2-A374-6174B2061841}" type="presOf" srcId="{18E26133-E567-4CD0-A248-6F8B5E2ABF76}" destId="{ECBB1D36-160F-469B-9B98-F9B5F6AE6352}" srcOrd="1" destOrd="0" presId="urn:microsoft.com/office/officeart/2005/8/layout/process1"/>
    <dgm:cxn modelId="{CD641079-AF41-4874-A8E9-465D70BE886B}" type="presOf" srcId="{E7C6DCDE-CA5C-4A4D-AB9F-5371B8760891}" destId="{77B454DC-D446-4760-B0CE-9443E2D9C77D}" srcOrd="0" destOrd="0" presId="urn:microsoft.com/office/officeart/2005/8/layout/process1"/>
    <dgm:cxn modelId="{C7807D79-C282-4A59-B1B3-F9E94208B23A}" srcId="{4883BE6A-05BC-472E-B053-5B3AFEB4A22E}" destId="{FB179F1B-16A4-4959-9F61-B622E503C7A7}" srcOrd="0" destOrd="0" parTransId="{D0F46011-A869-4006-8CB3-4C48310BDFEE}" sibTransId="{4A6127E0-5A9E-42C3-9D19-0B62CAF753FC}"/>
    <dgm:cxn modelId="{6683827A-9EA3-4E12-A964-58FA6296E022}" type="presOf" srcId="{4A6127E0-5A9E-42C3-9D19-0B62CAF753FC}" destId="{0BC859D7-8367-4E6C-9458-182F98F78D17}" srcOrd="1" destOrd="0" presId="urn:microsoft.com/office/officeart/2005/8/layout/process1"/>
    <dgm:cxn modelId="{CAD9FC98-2F4C-42F2-947B-9FD2F29C5E75}" type="presOf" srcId="{E7C6DCDE-CA5C-4A4D-AB9F-5371B8760891}" destId="{C677C6AB-28C9-4E1B-9F23-9B88000D8A4E}" srcOrd="1" destOrd="0" presId="urn:microsoft.com/office/officeart/2005/8/layout/process1"/>
    <dgm:cxn modelId="{765EA29E-EDDA-4D4B-8527-9AC60D3647E0}" type="presOf" srcId="{4883BE6A-05BC-472E-B053-5B3AFEB4A22E}" destId="{D387C690-B602-45F6-B772-AB5BEB067649}" srcOrd="0" destOrd="0" presId="urn:microsoft.com/office/officeart/2005/8/layout/process1"/>
    <dgm:cxn modelId="{66DEA8A8-7E4B-40E9-9409-2D51BD57AFC9}" type="presOf" srcId="{18E26133-E567-4CD0-A248-6F8B5E2ABF76}" destId="{2035E8A6-C8C0-476C-9543-87A54746241B}" srcOrd="0" destOrd="0" presId="urn:microsoft.com/office/officeart/2005/8/layout/process1"/>
    <dgm:cxn modelId="{C045E3B5-CFAA-47BD-B849-FFC1596B8A15}" srcId="{4883BE6A-05BC-472E-B053-5B3AFEB4A22E}" destId="{ED7E3C51-4220-4CAB-9963-27790B7E419D}" srcOrd="5" destOrd="0" parTransId="{7344F92B-DDD7-4079-B7E6-CF0CC2BC4FB3}" sibTransId="{76711DD4-2AE9-4AAC-982D-22DCBA1277BB}"/>
    <dgm:cxn modelId="{DDE8ECBD-6B40-4F01-88CF-63E3B9C399F7}" type="presOf" srcId="{B7E2BB28-B264-4AC2-8EAD-8B05349FD5DD}" destId="{33B50EC3-DBF1-4217-8B6F-A4139BC3CD79}" srcOrd="0" destOrd="0" presId="urn:microsoft.com/office/officeart/2005/8/layout/process1"/>
    <dgm:cxn modelId="{1C242BBF-C0AC-47D2-A060-D6FA520E4A0E}" srcId="{4883BE6A-05BC-472E-B053-5B3AFEB4A22E}" destId="{0DF2C415-8A59-4F78-B6D3-0E076EAAC639}" srcOrd="1" destOrd="0" parTransId="{96BB7806-DFA3-4EF4-940C-4A40087ED0F1}" sibTransId="{18E26133-E567-4CD0-A248-6F8B5E2ABF76}"/>
    <dgm:cxn modelId="{3D0C15C0-2D39-47A9-803D-F3E6BCAAB5A6}" type="presOf" srcId="{B7E2BB28-B264-4AC2-8EAD-8B05349FD5DD}" destId="{E3AD0492-433A-44EF-88B3-78EDDC1B55E9}" srcOrd="1" destOrd="0" presId="urn:microsoft.com/office/officeart/2005/8/layout/process1"/>
    <dgm:cxn modelId="{26649BCE-1D0A-4641-BEEE-48E47F3C3455}" type="presOf" srcId="{FB179F1B-16A4-4959-9F61-B622E503C7A7}" destId="{7F56DC9D-4585-493B-A7FE-22B8C1C1647F}" srcOrd="0" destOrd="0" presId="urn:microsoft.com/office/officeart/2005/8/layout/process1"/>
    <dgm:cxn modelId="{D1DCEBCE-CA4F-40D1-A4C2-B653F2B1D3FE}" type="presOf" srcId="{D7A42543-535B-419B-9C6A-DCFF5F74D6AA}" destId="{3B4BDA78-B8F3-42D9-9FDE-D5BC121CFF87}" srcOrd="1" destOrd="0" presId="urn:microsoft.com/office/officeart/2005/8/layout/process1"/>
    <dgm:cxn modelId="{D23B23D7-3EA0-4F07-9B61-55BF9B7174DB}" type="presOf" srcId="{D7A42543-535B-419B-9C6A-DCFF5F74D6AA}" destId="{6162DFEA-62EA-46F6-BF89-CC31D3D8244D}" srcOrd="0" destOrd="0" presId="urn:microsoft.com/office/officeart/2005/8/layout/process1"/>
    <dgm:cxn modelId="{43D241A0-20BE-4732-AABD-A2DED8959714}" type="presParOf" srcId="{D387C690-B602-45F6-B772-AB5BEB067649}" destId="{7F56DC9D-4585-493B-A7FE-22B8C1C1647F}" srcOrd="0" destOrd="0" presId="urn:microsoft.com/office/officeart/2005/8/layout/process1"/>
    <dgm:cxn modelId="{5754BD5D-E014-4874-9D31-1FF22F2A0FF8}" type="presParOf" srcId="{D387C690-B602-45F6-B772-AB5BEB067649}" destId="{EF9D69A4-5E0F-4D22-9634-6F5EA87C76D2}" srcOrd="1" destOrd="0" presId="urn:microsoft.com/office/officeart/2005/8/layout/process1"/>
    <dgm:cxn modelId="{576A20B3-6181-4CDA-BD97-EB62BE982C51}" type="presParOf" srcId="{EF9D69A4-5E0F-4D22-9634-6F5EA87C76D2}" destId="{0BC859D7-8367-4E6C-9458-182F98F78D17}" srcOrd="0" destOrd="0" presId="urn:microsoft.com/office/officeart/2005/8/layout/process1"/>
    <dgm:cxn modelId="{DE8176B9-B0A9-449A-90D6-CAFD11D142D9}" type="presParOf" srcId="{D387C690-B602-45F6-B772-AB5BEB067649}" destId="{7995145F-ED7E-4025-8D18-B1B403878DE6}" srcOrd="2" destOrd="0" presId="urn:microsoft.com/office/officeart/2005/8/layout/process1"/>
    <dgm:cxn modelId="{A3890184-F8F7-4B04-8FA9-C566665E1179}" type="presParOf" srcId="{D387C690-B602-45F6-B772-AB5BEB067649}" destId="{2035E8A6-C8C0-476C-9543-87A54746241B}" srcOrd="3" destOrd="0" presId="urn:microsoft.com/office/officeart/2005/8/layout/process1"/>
    <dgm:cxn modelId="{2726262E-0774-4381-B506-8141B26C3615}" type="presParOf" srcId="{2035E8A6-C8C0-476C-9543-87A54746241B}" destId="{ECBB1D36-160F-469B-9B98-F9B5F6AE6352}" srcOrd="0" destOrd="0" presId="urn:microsoft.com/office/officeart/2005/8/layout/process1"/>
    <dgm:cxn modelId="{B3EEEA8A-5673-4846-BEA6-1F5CF38D0DBC}" type="presParOf" srcId="{D387C690-B602-45F6-B772-AB5BEB067649}" destId="{EC4B45F4-BE5B-4A2D-9B07-B3FFA8FFAB22}" srcOrd="4" destOrd="0" presId="urn:microsoft.com/office/officeart/2005/8/layout/process1"/>
    <dgm:cxn modelId="{4EA62CE3-1E74-47B9-B9B9-7C3CB1078586}" type="presParOf" srcId="{D387C690-B602-45F6-B772-AB5BEB067649}" destId="{33B50EC3-DBF1-4217-8B6F-A4139BC3CD79}" srcOrd="5" destOrd="0" presId="urn:microsoft.com/office/officeart/2005/8/layout/process1"/>
    <dgm:cxn modelId="{FE21EC41-5441-4556-BF6A-670CEC322223}" type="presParOf" srcId="{33B50EC3-DBF1-4217-8B6F-A4139BC3CD79}" destId="{E3AD0492-433A-44EF-88B3-78EDDC1B55E9}" srcOrd="0" destOrd="0" presId="urn:microsoft.com/office/officeart/2005/8/layout/process1"/>
    <dgm:cxn modelId="{FBF151C8-B011-45EF-9CC2-D7BD103AC7E4}" type="presParOf" srcId="{D387C690-B602-45F6-B772-AB5BEB067649}" destId="{1E9ABAEC-259C-4CA0-A6BE-CA9EEAFA544D}" srcOrd="6" destOrd="0" presId="urn:microsoft.com/office/officeart/2005/8/layout/process1"/>
    <dgm:cxn modelId="{DBEC5A50-4C90-48C2-8993-5BE483708401}" type="presParOf" srcId="{D387C690-B602-45F6-B772-AB5BEB067649}" destId="{6162DFEA-62EA-46F6-BF89-CC31D3D8244D}" srcOrd="7" destOrd="0" presId="urn:microsoft.com/office/officeart/2005/8/layout/process1"/>
    <dgm:cxn modelId="{F38F096F-6206-4E57-965E-6664ADD20A9B}" type="presParOf" srcId="{6162DFEA-62EA-46F6-BF89-CC31D3D8244D}" destId="{3B4BDA78-B8F3-42D9-9FDE-D5BC121CFF87}" srcOrd="0" destOrd="0" presId="urn:microsoft.com/office/officeart/2005/8/layout/process1"/>
    <dgm:cxn modelId="{13CAF393-1D48-4817-BF3E-2DFCF629BDD6}" type="presParOf" srcId="{D387C690-B602-45F6-B772-AB5BEB067649}" destId="{9420D207-C170-4FE5-879D-BD37C2B095B4}" srcOrd="8" destOrd="0" presId="urn:microsoft.com/office/officeart/2005/8/layout/process1"/>
    <dgm:cxn modelId="{7E869CDA-008E-435D-AFF0-1A7E05E21EB6}" type="presParOf" srcId="{D387C690-B602-45F6-B772-AB5BEB067649}" destId="{77B454DC-D446-4760-B0CE-9443E2D9C77D}" srcOrd="9" destOrd="0" presId="urn:microsoft.com/office/officeart/2005/8/layout/process1"/>
    <dgm:cxn modelId="{47C94F07-04FA-42F4-9646-C259D646F910}" type="presParOf" srcId="{77B454DC-D446-4760-B0CE-9443E2D9C77D}" destId="{C677C6AB-28C9-4E1B-9F23-9B88000D8A4E}" srcOrd="0" destOrd="0" presId="urn:microsoft.com/office/officeart/2005/8/layout/process1"/>
    <dgm:cxn modelId="{8AB792BA-97F3-4584-895B-97FA97AB72FE}" type="presParOf" srcId="{D387C690-B602-45F6-B772-AB5BEB067649}" destId="{331E57D7-068C-4BD9-BC0E-15F5DC368963}" srcOrd="10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6DC9D-4585-493B-A7FE-22B8C1C1647F}">
      <dsp:nvSpPr>
        <dsp:cNvPr id="0" name=""/>
        <dsp:cNvSpPr/>
      </dsp:nvSpPr>
      <dsp:spPr>
        <a:xfrm>
          <a:off x="5981" y="181966"/>
          <a:ext cx="1438597" cy="14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Proxima Nova Extrabold" panose="02000506030000020004" pitchFamily="50" charset="0"/>
            </a:rPr>
            <a:t>Проект</a:t>
          </a:r>
        </a:p>
      </dsp:txBody>
      <dsp:txXfrm>
        <a:off x="48116" y="224101"/>
        <a:ext cx="1354327" cy="1355727"/>
      </dsp:txXfrm>
    </dsp:sp>
    <dsp:sp modelId="{EF9D69A4-5E0F-4D22-9634-6F5EA87C76D2}">
      <dsp:nvSpPr>
        <dsp:cNvPr id="0" name=""/>
        <dsp:cNvSpPr/>
      </dsp:nvSpPr>
      <dsp:spPr>
        <a:xfrm>
          <a:off x="1548861" y="772655"/>
          <a:ext cx="221078" cy="258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548861" y="824379"/>
        <a:ext cx="154755" cy="155172"/>
      </dsp:txXfrm>
    </dsp:sp>
    <dsp:sp modelId="{7995145F-ED7E-4025-8D18-B1B403878DE6}">
      <dsp:nvSpPr>
        <dsp:cNvPr id="0" name=""/>
        <dsp:cNvSpPr/>
      </dsp:nvSpPr>
      <dsp:spPr>
        <a:xfrm>
          <a:off x="1861708" y="181966"/>
          <a:ext cx="1438597" cy="14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Proxima Nova Extrabold" panose="02000506030000020004" pitchFamily="50" charset="0"/>
            </a:rPr>
            <a:t>Согласование</a:t>
          </a:r>
        </a:p>
      </dsp:txBody>
      <dsp:txXfrm>
        <a:off x="1903843" y="224101"/>
        <a:ext cx="1354327" cy="1355727"/>
      </dsp:txXfrm>
    </dsp:sp>
    <dsp:sp modelId="{2035E8A6-C8C0-476C-9543-87A54746241B}">
      <dsp:nvSpPr>
        <dsp:cNvPr id="0" name=""/>
        <dsp:cNvSpPr/>
      </dsp:nvSpPr>
      <dsp:spPr>
        <a:xfrm>
          <a:off x="3404587" y="772655"/>
          <a:ext cx="221078" cy="258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404587" y="824379"/>
        <a:ext cx="154755" cy="155172"/>
      </dsp:txXfrm>
    </dsp:sp>
    <dsp:sp modelId="{EC4B45F4-BE5B-4A2D-9B07-B3FFA8FFAB22}">
      <dsp:nvSpPr>
        <dsp:cNvPr id="0" name=""/>
        <dsp:cNvSpPr/>
      </dsp:nvSpPr>
      <dsp:spPr>
        <a:xfrm>
          <a:off x="3717435" y="181966"/>
          <a:ext cx="1438597" cy="14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Proxima Nova Extrabold" panose="02000506030000020004" pitchFamily="50" charset="0"/>
            </a:rPr>
            <a:t>Подписание</a:t>
          </a:r>
        </a:p>
      </dsp:txBody>
      <dsp:txXfrm>
        <a:off x="3759570" y="224101"/>
        <a:ext cx="1354327" cy="1355727"/>
      </dsp:txXfrm>
    </dsp:sp>
    <dsp:sp modelId="{33B50EC3-DBF1-4217-8B6F-A4139BC3CD79}">
      <dsp:nvSpPr>
        <dsp:cNvPr id="0" name=""/>
        <dsp:cNvSpPr/>
      </dsp:nvSpPr>
      <dsp:spPr>
        <a:xfrm>
          <a:off x="5260314" y="772655"/>
          <a:ext cx="221078" cy="258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5260314" y="824379"/>
        <a:ext cx="154755" cy="155172"/>
      </dsp:txXfrm>
    </dsp:sp>
    <dsp:sp modelId="{1E9ABAEC-259C-4CA0-A6BE-CA9EEAFA544D}">
      <dsp:nvSpPr>
        <dsp:cNvPr id="0" name=""/>
        <dsp:cNvSpPr/>
      </dsp:nvSpPr>
      <dsp:spPr>
        <a:xfrm>
          <a:off x="5573161" y="181966"/>
          <a:ext cx="1438597" cy="14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Proxima Nova Extrabold" panose="02000506030000020004" pitchFamily="50" charset="0"/>
            </a:rPr>
            <a:t>Контроль исполнения</a:t>
          </a:r>
        </a:p>
      </dsp:txBody>
      <dsp:txXfrm>
        <a:off x="5615296" y="224101"/>
        <a:ext cx="1354327" cy="1355727"/>
      </dsp:txXfrm>
    </dsp:sp>
    <dsp:sp modelId="{6162DFEA-62EA-46F6-BF89-CC31D3D8244D}">
      <dsp:nvSpPr>
        <dsp:cNvPr id="0" name=""/>
        <dsp:cNvSpPr/>
      </dsp:nvSpPr>
      <dsp:spPr>
        <a:xfrm>
          <a:off x="7116041" y="772655"/>
          <a:ext cx="221078" cy="258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7116041" y="824379"/>
        <a:ext cx="154755" cy="155172"/>
      </dsp:txXfrm>
    </dsp:sp>
    <dsp:sp modelId="{9420D207-C170-4FE5-879D-BD37C2B095B4}">
      <dsp:nvSpPr>
        <dsp:cNvPr id="0" name=""/>
        <dsp:cNvSpPr/>
      </dsp:nvSpPr>
      <dsp:spPr>
        <a:xfrm>
          <a:off x="7428888" y="181966"/>
          <a:ext cx="1438597" cy="14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Proxima Nova Extrabold" panose="02000506030000020004" pitchFamily="50" charset="0"/>
            </a:rPr>
            <a:t>Пролонгация</a:t>
          </a:r>
        </a:p>
      </dsp:txBody>
      <dsp:txXfrm>
        <a:off x="7471023" y="224101"/>
        <a:ext cx="1354327" cy="1355727"/>
      </dsp:txXfrm>
    </dsp:sp>
    <dsp:sp modelId="{77B454DC-D446-4760-B0CE-9443E2D9C77D}">
      <dsp:nvSpPr>
        <dsp:cNvPr id="0" name=""/>
        <dsp:cNvSpPr/>
      </dsp:nvSpPr>
      <dsp:spPr>
        <a:xfrm>
          <a:off x="8971768" y="772655"/>
          <a:ext cx="221078" cy="258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8971768" y="824379"/>
        <a:ext cx="154755" cy="155172"/>
      </dsp:txXfrm>
    </dsp:sp>
    <dsp:sp modelId="{331E57D7-068C-4BD9-BC0E-15F5DC368963}">
      <dsp:nvSpPr>
        <dsp:cNvPr id="0" name=""/>
        <dsp:cNvSpPr/>
      </dsp:nvSpPr>
      <dsp:spPr>
        <a:xfrm>
          <a:off x="9284615" y="181966"/>
          <a:ext cx="1438597" cy="1439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Proxima Nova Extrabold" panose="02000506030000020004" pitchFamily="50" charset="0"/>
            </a:rPr>
            <a:t>Завершение/ Расторжение</a:t>
          </a:r>
        </a:p>
      </dsp:txBody>
      <dsp:txXfrm>
        <a:off x="9326750" y="224101"/>
        <a:ext cx="1354327" cy="1355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66A03-17DE-486A-B6F2-52F73405BF5A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F2F89-9C74-475F-8635-1079A304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4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2F89-9C74-475F-8635-1079A3040C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8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2F89-9C74-475F-8635-1079A3040C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1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2F89-9C74-475F-8635-1079A3040C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1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2F89-9C74-475F-8635-1079A3040C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2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2F89-9C74-475F-8635-1079A3040C2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6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2F89-9C74-475F-8635-1079A3040C2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1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2F89-9C74-475F-8635-1079A3040C2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91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2F89-9C74-475F-8635-1079A3040C2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03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2F89-9C74-475F-8635-1079A3040C2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3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AB15-5950-42D5-B39C-4D48A6B920E0}" type="datetime1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5DF6-97AC-46D6-AAF8-4BDD13DE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6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3007-9FEE-428D-967B-CCFCE6637E79}" type="datetime1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5DF6-97AC-46D6-AAF8-4BDD13DE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6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C417-5575-447B-90FF-0AF20B5B0FE4}" type="datetime1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5DF6-97AC-46D6-AAF8-4BDD13DE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0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255B-65CE-475A-A507-024942E90468}" type="datetime1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5DF6-97AC-46D6-AAF8-4BDD13DE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1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2B40-BF9D-46B4-8D6F-5D585CBC3C80}" type="datetime1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5DF6-97AC-46D6-AAF8-4BDD13DE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9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CD6-659D-4992-8B6B-BD8FC107A986}" type="datetime1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5DF6-97AC-46D6-AAF8-4BDD13DE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1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3815-2103-4AEE-A370-4A49E68DFD46}" type="datetime1">
              <a:rPr lang="ru-RU" smtClean="0"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5DF6-97AC-46D6-AAF8-4BDD13DE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1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0FE0-6693-47DD-BABE-B4F17DEAE4D5}" type="datetime1">
              <a:rPr lang="ru-RU" smtClean="0"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5DF6-97AC-46D6-AAF8-4BDD13DE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8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949F-23DC-466B-A3F3-AE9079AB5B72}" type="datetime1">
              <a:rPr lang="ru-RU" smtClean="0"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5DF6-97AC-46D6-AAF8-4BDD13DE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56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5DF2-2D2E-487B-B2D2-BB88C8F62D17}" type="datetime1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5DF6-97AC-46D6-AAF8-4BDD13DE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693E-BFD8-433F-99C6-AFEC3BCB12B6}" type="datetime1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5DF6-97AC-46D6-AAF8-4BDD13DE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BCAD0-00D1-4399-A24C-95864D3FBDB9}" type="datetime1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15DF6-97AC-46D6-AAF8-4BDD13DE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1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12" Type="http://schemas.openxmlformats.org/officeDocument/2006/relationships/image" Target="../media/image3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hyperlink" Target="mailto:msk@ruitb.ru" TargetMode="External"/><Relationship Id="rId5" Type="http://schemas.openxmlformats.org/officeDocument/2006/relationships/hyperlink" Target="mailto:mail@ruitb.ru" TargetMode="External"/><Relationship Id="rId10" Type="http://schemas.openxmlformats.org/officeDocument/2006/relationships/hyperlink" Target="mailto:vlg@ruitb.ru" TargetMode="External"/><Relationship Id="rId4" Type="http://schemas.openxmlformats.org/officeDocument/2006/relationships/hyperlink" Target="mailto:1c@ruitb.ru" TargetMode="External"/><Relationship Id="rId9" Type="http://schemas.openxmlformats.org/officeDocument/2006/relationships/hyperlink" Target="mailto:spb@ruitb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9536" y="2024976"/>
            <a:ext cx="8352928" cy="1188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5400" dirty="0">
                <a:latin typeface="Proxima Nova Extrabold" panose="02000506030000020004" pitchFamily="50" charset="0"/>
              </a:rPr>
              <a:t>1С-ДОГОВОРЫ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404665"/>
            <a:ext cx="2376264" cy="1104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42" y="3284984"/>
            <a:ext cx="2696716" cy="333064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5DF6-97AC-46D6-AAF8-4BDD13DEE9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1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29191"/>
            <a:ext cx="9480376" cy="122880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28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Работа с договорами — широкие возможности</a:t>
            </a:r>
            <a:endParaRPr lang="ru-RU" sz="2800" dirty="0">
              <a:latin typeface="Proxima Nova Extrabold" panose="02000506030000020004" pitchFamily="50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7" y="5235578"/>
            <a:ext cx="1178963" cy="1433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96" y="4368867"/>
            <a:ext cx="7790127" cy="216321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3808" y="6304235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623392" y="1124744"/>
            <a:ext cx="5112568" cy="3689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Blip>
                <a:blip r:embed="rId7"/>
              </a:buBlip>
              <a:defRPr sz="200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857250" lvl="3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567B1"/>
              </a:buClr>
              <a:buFont typeface="Proxima Nova" panose="02000506030000020004" pitchFamily="50" charset="0"/>
              <a:buChar char="−"/>
              <a:defRPr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spcBef>
                <a:spcPts val="0"/>
              </a:spcBef>
            </a:pPr>
            <a:r>
              <a:rPr lang="ru-RU" altLang="ru-RU" sz="1600"/>
              <a:t>Контроль расчетов – график финансирования, остаток расчетов по договору, получение авансов и т.д.</a:t>
            </a:r>
          </a:p>
          <a:p>
            <a:pPr>
              <a:spcBef>
                <a:spcPts val="0"/>
              </a:spcBef>
            </a:pPr>
            <a:r>
              <a:rPr lang="ru-RU" altLang="ru-RU" sz="1600"/>
              <a:t>Учет взаиморасчетов – дебиторская и кредиторская задолженность</a:t>
            </a:r>
          </a:p>
          <a:p>
            <a:pPr>
              <a:spcBef>
                <a:spcPts val="0"/>
              </a:spcBef>
            </a:pPr>
            <a:r>
              <a:rPr lang="ru-RU" altLang="ru-RU" sz="1600"/>
              <a:t>Учет по подразделениям и местам хранения</a:t>
            </a:r>
          </a:p>
          <a:p>
            <a:pPr>
              <a:spcBef>
                <a:spcPts val="0"/>
              </a:spcBef>
            </a:pPr>
            <a:r>
              <a:rPr lang="ru-RU" altLang="ru-RU" sz="1600"/>
              <a:t>Назначение ответственных за ведение договора</a:t>
            </a:r>
          </a:p>
          <a:p>
            <a:pPr>
              <a:spcBef>
                <a:spcPts val="0"/>
              </a:spcBef>
            </a:pPr>
            <a:r>
              <a:rPr lang="ru-RU" altLang="ru-RU" sz="1600"/>
              <a:t>Расчет цены – оплата фиксированными суммами, по этапам работ и т.д.</a:t>
            </a:r>
          </a:p>
          <a:p>
            <a:pPr>
              <a:spcBef>
                <a:spcPts val="0"/>
              </a:spcBef>
            </a:pPr>
            <a:r>
              <a:rPr lang="ru-RU" altLang="ru-RU" sz="1600"/>
              <a:t>Учет НДС – выбор ставки НДС</a:t>
            </a:r>
            <a:endParaRPr lang="ru-RU" alt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161999"/>
            <a:ext cx="5436911" cy="291507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849"/>
          <a:stretch/>
        </p:blipFill>
        <p:spPr>
          <a:xfrm>
            <a:off x="1840895" y="4368867"/>
            <a:ext cx="3751049" cy="2163218"/>
          </a:xfrm>
          <a:prstGeom prst="rect">
            <a:avLst/>
          </a:prstGeom>
        </p:spPr>
      </p:pic>
      <p:cxnSp>
        <p:nvCxnSpPr>
          <p:cNvPr id="15" name="Скругленная соединительная линия 14"/>
          <p:cNvCxnSpPr/>
          <p:nvPr/>
        </p:nvCxnSpPr>
        <p:spPr>
          <a:xfrm flipV="1">
            <a:off x="9847047" y="4216230"/>
            <a:ext cx="980057" cy="864145"/>
          </a:xfrm>
          <a:prstGeom prst="curvedConnector2">
            <a:avLst/>
          </a:prstGeom>
          <a:ln w="57150">
            <a:solidFill>
              <a:srgbClr val="00A7E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3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-28352"/>
            <a:ext cx="8813066" cy="5405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>
                <a:solidFill>
                  <a:schemeClr val="bg1"/>
                </a:solidFill>
              </a:rPr>
              <a:t>Универсальный «Конструктор» для Управления Договорами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59496" y="1124744"/>
            <a:ext cx="9073008" cy="7930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Blip>
                <a:blip r:embed="rId2"/>
              </a:buBlip>
            </a:pP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Реквизиты договора сгруппированы по назначению и размещены по вкладкам: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1" y="4648304"/>
            <a:ext cx="2495599" cy="22096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7" y="5235578"/>
            <a:ext cx="1178963" cy="143378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3808" y="6304235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43186"/>
            <a:ext cx="9480376" cy="122880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28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Удобная организация множества реквизитов</a:t>
            </a:r>
            <a:endParaRPr lang="ru-RU" sz="2800" dirty="0">
              <a:latin typeface="Proxima Nova Extrabold" panose="0200050603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93" y="3871378"/>
            <a:ext cx="8091415" cy="1296000"/>
          </a:xfrm>
          <a:prstGeom prst="rect">
            <a:avLst/>
          </a:prstGeom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233518"/>
              </p:ext>
            </p:extLst>
          </p:nvPr>
        </p:nvGraphicFramePr>
        <p:xfrm>
          <a:off x="2226469" y="1628800"/>
          <a:ext cx="7739062" cy="17640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869531">
                  <a:extLst>
                    <a:ext uri="{9D8B030D-6E8A-4147-A177-3AD203B41FA5}">
                      <a16:colId xmlns:a16="http://schemas.microsoft.com/office/drawing/2014/main" val="3155800435"/>
                    </a:ext>
                  </a:extLst>
                </a:gridCol>
                <a:gridCol w="3869531">
                  <a:extLst>
                    <a:ext uri="{9D8B030D-6E8A-4147-A177-3AD203B41FA5}">
                      <a16:colId xmlns:a16="http://schemas.microsoft.com/office/drawing/2014/main" val="1009691418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pPr marL="432000" indent="0">
                        <a:buFontTx/>
                        <a:buNone/>
                      </a:pPr>
                      <a:r>
                        <a:rPr lang="ru-RU" sz="1100" b="1" kern="1200" dirty="0">
                          <a:latin typeface="Proxima Nova" panose="02000506030000020004" pitchFamily="50" charset="0"/>
                        </a:rPr>
                        <a:t>Реквизиты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91456" marR="91456" marT="45702" marB="457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3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latin typeface="Proxima Nova" panose="02000506030000020004" pitchFamily="50" charset="0"/>
                        </a:rPr>
                        <a:t>График финансирования</a:t>
                      </a:r>
                      <a:r>
                        <a:rPr lang="ru-RU" sz="1100" b="1" kern="1200" baseline="0" dirty="0">
                          <a:latin typeface="Proxima Nova" panose="02000506030000020004" pitchFamily="50" charset="0"/>
                        </a:rPr>
                        <a:t> работ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91456" marR="91456" marT="45702" marB="45702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34928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432000" indent="0">
                        <a:buFontTx/>
                        <a:buNone/>
                      </a:pPr>
                      <a:r>
                        <a:rPr lang="ru-RU" sz="1100" b="1" kern="1200" dirty="0">
                          <a:latin typeface="Proxima Nova" panose="02000506030000020004" pitchFamily="50" charset="0"/>
                        </a:rPr>
                        <a:t>Спецификация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91456" marR="91456" marT="45702" marB="457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3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latin typeface="Proxima Nova" panose="02000506030000020004" pitchFamily="50" charset="0"/>
                        </a:rPr>
                        <a:t>Статьи бюджетов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91456" marR="91456" marT="45702" marB="45702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712359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432000" indent="0">
                        <a:buFontTx/>
                        <a:buNone/>
                      </a:pPr>
                      <a:r>
                        <a:rPr lang="ru-RU" sz="1100" b="1" kern="1200" dirty="0">
                          <a:latin typeface="Proxima Nova" panose="02000506030000020004" pitchFamily="50" charset="0"/>
                        </a:rPr>
                        <a:t>График выполнения работ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91456" marR="91456" marT="45702" marB="457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3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latin typeface="Proxima Nova" panose="02000506030000020004" pitchFamily="50" charset="0"/>
                        </a:rPr>
                        <a:t>Статьи справочников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91456" marR="91456" marT="45702" marB="45702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195206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432000" indent="0">
                        <a:buFontTx/>
                        <a:buNone/>
                      </a:pPr>
                      <a:r>
                        <a:rPr lang="ru-RU" sz="1100" b="1" kern="1200" dirty="0">
                          <a:latin typeface="Proxima Nova" panose="02000506030000020004" pitchFamily="50" charset="0"/>
                        </a:rPr>
                        <a:t>Согласование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91456" marR="91456" marT="45702" marB="457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latin typeface="Proxima Nova" panose="02000506030000020004" pitchFamily="50" charset="0"/>
                        </a:rPr>
                        <a:t>Документы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91456" marR="91456" marT="45702" marB="45702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097065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432000" indent="0">
                        <a:buFontTx/>
                        <a:buNone/>
                      </a:pPr>
                      <a:r>
                        <a:rPr lang="ru-RU" sz="1100" b="1" kern="1200" dirty="0">
                          <a:latin typeface="Proxima Nova" panose="02000506030000020004" pitchFamily="50" charset="0"/>
                        </a:rPr>
                        <a:t>Связанные договоры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91456" marR="91456" marT="45702" marB="457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3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latin typeface="Proxima Nova" panose="02000506030000020004" pitchFamily="50" charset="0"/>
                        </a:rPr>
                        <a:t>Дополнительные соглашения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91456" marR="91456" marT="45702" marB="45702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5909240"/>
                  </a:ext>
                </a:extLst>
              </a:tr>
            </a:tbl>
          </a:graphicData>
        </a:graphic>
      </p:graphicFrame>
      <p:sp>
        <p:nvSpPr>
          <p:cNvPr id="33" name="Стрелка вниз 32"/>
          <p:cNvSpPr/>
          <p:nvPr/>
        </p:nvSpPr>
        <p:spPr>
          <a:xfrm>
            <a:off x="5910338" y="3533777"/>
            <a:ext cx="371323" cy="504836"/>
          </a:xfrm>
          <a:prstGeom prst="downArrow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5375920" y="3533777"/>
            <a:ext cx="371323" cy="504836"/>
          </a:xfrm>
          <a:prstGeom prst="downArrow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6444757" y="3533777"/>
            <a:ext cx="371323" cy="504836"/>
          </a:xfrm>
          <a:prstGeom prst="downArrow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74776" y="5302949"/>
            <a:ext cx="8042448" cy="6463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175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Набор вкладок настраивается в соответствии с бизнес-процессами</a:t>
            </a:r>
          </a:p>
        </p:txBody>
      </p:sp>
    </p:spTree>
    <p:extLst>
      <p:ext uri="{BB962C8B-B14F-4D97-AF65-F5344CB8AC3E}">
        <p14:creationId xmlns:p14="http://schemas.microsoft.com/office/powerpoint/2010/main" val="259381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3" y="5624656"/>
            <a:ext cx="9480376" cy="12288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29191"/>
            <a:ext cx="9480376" cy="12288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1092613"/>
            <a:ext cx="8855701" cy="5320800"/>
          </a:xfrm>
          <a:prstGeom prst="rect">
            <a:avLst/>
          </a:prstGeom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7" y="5235578"/>
            <a:ext cx="1178963" cy="14337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28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Реквизиты</a:t>
            </a:r>
            <a:endParaRPr lang="ru-RU" sz="2800" dirty="0">
              <a:latin typeface="Proxima Nova Extrabold" panose="02000506030000020004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3808" y="6304235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8040216" y="1601681"/>
            <a:ext cx="3456384" cy="3689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Blip>
                <a:blip r:embed="rId7"/>
              </a:buBlip>
              <a:defRPr sz="200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857250" lvl="3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567B1"/>
              </a:buClr>
              <a:buFont typeface="Proxima Nova" panose="02000506030000020004" pitchFamily="50" charset="0"/>
              <a:buChar char="−"/>
              <a:defRPr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600" dirty="0"/>
              <a:t>Данные исполнителя</a:t>
            </a:r>
            <a:br>
              <a:rPr lang="ru-RU" altLang="ru-RU" sz="1600" dirty="0"/>
            </a:br>
            <a:r>
              <a:rPr lang="ru-RU" altLang="ru-RU" sz="1600" dirty="0"/>
              <a:t>и заказчика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600" dirty="0"/>
              <a:t>Фактический и юридический адреса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600" dirty="0"/>
              <a:t>Документы, определяющие полномочия подписантов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600" dirty="0"/>
              <a:t>Банковские реквизиты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600" dirty="0"/>
              <a:t>Ответственные за исполнение договора и т.д.</a:t>
            </a:r>
          </a:p>
        </p:txBody>
      </p:sp>
    </p:spTree>
    <p:extLst>
      <p:ext uri="{BB962C8B-B14F-4D97-AF65-F5344CB8AC3E}">
        <p14:creationId xmlns:p14="http://schemas.microsoft.com/office/powerpoint/2010/main" val="125921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29191"/>
            <a:ext cx="9480376" cy="12288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7" y="5235578"/>
            <a:ext cx="1178963" cy="14337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numCol="2" rtlCol="0" anchor="ctr"/>
          <a:lstStyle/>
          <a:p>
            <a:endParaRPr lang="ru-RU" altLang="ru-RU" sz="2000" dirty="0">
              <a:solidFill>
                <a:schemeClr val="bg1"/>
              </a:solidFill>
              <a:latin typeface="Proxima Nova Extrabold" panose="02000506030000020004" pitchFamily="50" charset="0"/>
            </a:endParaRPr>
          </a:p>
          <a:p>
            <a:endParaRPr lang="ru-RU" altLang="ru-RU" sz="2000" dirty="0">
              <a:solidFill>
                <a:schemeClr val="bg1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3808" y="6304235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88743" y="906082"/>
            <a:ext cx="9999745" cy="718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Blip>
                <a:blip r:embed="rId6"/>
              </a:buBlip>
              <a:defRPr sz="200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857250" lvl="3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567B1"/>
              </a:buClr>
              <a:buFont typeface="Proxima Nova" panose="02000506030000020004" pitchFamily="50" charset="0"/>
              <a:buChar char="−"/>
              <a:defRPr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spcBef>
                <a:spcPts val="0"/>
              </a:spcBef>
            </a:pPr>
            <a:r>
              <a:rPr lang="ru-RU" altLang="ru-RU" sz="1550" dirty="0"/>
              <a:t>Для подготовки спецификации вводятся данные о количестве и стоимости номенклатурных единиц, сумма НДС и другие данные: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1114" y="98390"/>
            <a:ext cx="3288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altLang="ru-RU" sz="28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СПЕЦИФИКАЦИЯ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23992" y="6761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График выполнения работ</a:t>
            </a:r>
            <a:br>
              <a:rPr lang="ru-RU" altLang="ru-RU" sz="2000" dirty="0">
                <a:solidFill>
                  <a:schemeClr val="bg1"/>
                </a:solidFill>
                <a:latin typeface="Proxima Nova Extrabold" panose="02000506030000020004" pitchFamily="50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График финансирования работ</a:t>
            </a:r>
            <a:endParaRPr lang="ru-RU" sz="2000" dirty="0">
              <a:latin typeface="Proxima Nova Extrabold" panose="02000506030000020004" pitchFamily="50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2" y="3068960"/>
            <a:ext cx="9504000" cy="175933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2" y="1484784"/>
            <a:ext cx="6687120" cy="1080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  <p:sp>
        <p:nvSpPr>
          <p:cNvPr id="21" name="Объект 2"/>
          <p:cNvSpPr txBox="1">
            <a:spLocks/>
          </p:cNvSpPr>
          <p:nvPr/>
        </p:nvSpPr>
        <p:spPr>
          <a:xfrm>
            <a:off x="488743" y="2708920"/>
            <a:ext cx="11511913" cy="1071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Blip>
                <a:blip r:embed="rId6"/>
              </a:buBlip>
              <a:defRPr sz="200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857250" lvl="3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567B1"/>
              </a:buClr>
              <a:buFont typeface="Proxima Nova" panose="02000506030000020004" pitchFamily="50" charset="0"/>
              <a:buChar char="−"/>
              <a:defRPr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1550" dirty="0"/>
              <a:t>В графике выполнения работ фиксируются этапы выполнения: </a:t>
            </a:r>
            <a:r>
              <a:rPr lang="ru-RU" altLang="ru-RU" sz="1550" i="1" dirty="0">
                <a:latin typeface="Proxima Nova Light" panose="02000506030000020004" pitchFamily="50" charset="0"/>
              </a:rPr>
              <a:t>виды работ, плановые суммы, ставки НДС и т.п.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2" y="5338457"/>
            <a:ext cx="9504000" cy="111487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88743" y="4954473"/>
            <a:ext cx="11017224" cy="477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Blip>
                <a:blip r:embed="rId6"/>
              </a:buBlip>
            </a:pPr>
            <a:r>
              <a:rPr lang="ru-RU" altLang="ru-RU" sz="155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В графике финансирования отражены виды и суммы платежей, зафиксированы платежные документы:</a:t>
            </a:r>
          </a:p>
        </p:txBody>
      </p:sp>
    </p:spTree>
    <p:extLst>
      <p:ext uri="{BB962C8B-B14F-4D97-AF65-F5344CB8AC3E}">
        <p14:creationId xmlns:p14="http://schemas.microsoft.com/office/powerpoint/2010/main" val="2427806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600" cy="2209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29191"/>
            <a:ext cx="9480376" cy="122880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28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Связи договоров</a:t>
            </a:r>
            <a:endParaRPr lang="ru-RU" sz="2800" dirty="0">
              <a:latin typeface="Proxima Nova Extrabold" panose="02000506030000020004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3808" y="6304235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695400" y="1412776"/>
            <a:ext cx="10585176" cy="1313875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Blip>
                <a:blip r:embed="rId5"/>
              </a:buBlip>
              <a:defRPr sz="200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857250" lvl="3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567B1"/>
              </a:buClr>
              <a:buFont typeface="Proxima Nova" panose="02000506030000020004" pitchFamily="50" charset="0"/>
              <a:buChar char="−"/>
              <a:defRPr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ru-RU" sz="1800" b="1" dirty="0">
                <a:latin typeface="Proxima Nova Extrabold" panose="02000506030000020004" pitchFamily="50" charset="0"/>
              </a:rPr>
              <a:t>Связь договор-документ:</a:t>
            </a:r>
            <a:endParaRPr lang="ru-RU" altLang="ru-RU" sz="1800" dirty="0">
              <a:latin typeface="Proxima Nova Extrabold" panose="02000506030000020004" pitchFamily="50" charset="0"/>
            </a:endParaRPr>
          </a:p>
          <a:p>
            <a:pPr marL="454025" indent="-454025"/>
            <a:r>
              <a:rPr lang="ru-RU" altLang="zh-CN" sz="1600" dirty="0"/>
              <a:t>С договором может быть связано большое количество документов: </a:t>
            </a:r>
            <a:r>
              <a:rPr lang="ru-RU" altLang="zh-CN" sz="1600" dirty="0">
                <a:latin typeface="Proxima Nova Light" panose="02000506030000020004" pitchFamily="50" charset="0"/>
              </a:rPr>
              <a:t>платежные поручения, акты, счета-фактуры, счета, накладные и другие.</a:t>
            </a:r>
          </a:p>
          <a:p>
            <a:pPr marL="454025" indent="-454025"/>
            <a:endParaRPr lang="ru-RU" altLang="zh-CN" sz="1600" dirty="0">
              <a:latin typeface="Proxima Nova Light" panose="02000506030000020004" pitchFamily="50" charset="0"/>
            </a:endParaRPr>
          </a:p>
          <a:p>
            <a:pPr marL="454025" indent="-454025"/>
            <a:endParaRPr lang="ru-RU" altLang="zh-CN" sz="1600" dirty="0">
              <a:latin typeface="Proxima Nova Light" panose="02000506030000020004" pitchFamily="50" charset="0"/>
            </a:endParaRPr>
          </a:p>
          <a:p>
            <a:pPr marL="0" indent="0">
              <a:buNone/>
            </a:pPr>
            <a:endParaRPr lang="ru-RU" altLang="zh-CN" sz="1600" dirty="0">
              <a:latin typeface="Proxima Nova Light" panose="02000506030000020004" pitchFamily="50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b="1" dirty="0">
                <a:latin typeface="Proxima Nova Extrabold" panose="02000506030000020004" pitchFamily="50" charset="0"/>
              </a:rPr>
              <a:t>Связь договор-договор:</a:t>
            </a:r>
            <a:endParaRPr lang="ru-RU" altLang="ru-RU" sz="1800" dirty="0">
              <a:latin typeface="Proxima Nova Extrabold" panose="02000506030000020004" pitchFamily="50" charset="0"/>
            </a:endParaRPr>
          </a:p>
          <a:p>
            <a:pPr marL="454025" indent="-454025"/>
            <a:r>
              <a:rPr lang="ru-RU" altLang="zh-CN" sz="1600" dirty="0"/>
              <a:t>Существует возможность видеть</a:t>
            </a:r>
            <a:br>
              <a:rPr lang="ru-RU" altLang="zh-CN" sz="1600" dirty="0"/>
            </a:br>
            <a:r>
              <a:rPr lang="ru-RU" altLang="zh-CN" sz="1600" dirty="0"/>
              <a:t>структуру связей по договору – связанные</a:t>
            </a:r>
            <a:br>
              <a:rPr lang="ru-RU" altLang="zh-CN" sz="1600" dirty="0"/>
            </a:br>
            <a:r>
              <a:rPr lang="ru-RU" altLang="zh-CN" sz="1600" dirty="0"/>
              <a:t>договоры.</a:t>
            </a:r>
          </a:p>
          <a:p>
            <a:pPr marL="0" indent="0">
              <a:buNone/>
            </a:pPr>
            <a:endParaRPr lang="en-US" altLang="zh-CN" sz="1600" dirty="0">
              <a:latin typeface="Proxima Nova Light" panose="02000506030000020004" pitchFamily="50" charset="0"/>
              <a:ea typeface="宋体" charset="-122"/>
            </a:endParaRPr>
          </a:p>
          <a:p>
            <a:pPr>
              <a:spcBef>
                <a:spcPts val="0"/>
              </a:spcBef>
            </a:pPr>
            <a:endParaRPr lang="ru-RU" altLang="ru-RU" sz="1600" i="1" dirty="0"/>
          </a:p>
          <a:p>
            <a:pPr>
              <a:spcBef>
                <a:spcPts val="0"/>
              </a:spcBef>
            </a:pPr>
            <a:endParaRPr lang="ru-RU" alt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0" y="2780928"/>
            <a:ext cx="4519539" cy="2196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780928"/>
            <a:ext cx="4108765" cy="2196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23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3" y="5624656"/>
            <a:ext cx="9480376" cy="12288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29191"/>
            <a:ext cx="9480376" cy="12288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10" y="959770"/>
            <a:ext cx="8927601" cy="5364000"/>
          </a:xfrm>
          <a:prstGeom prst="rect">
            <a:avLst/>
          </a:prstGeom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28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Ввод специфических данных</a:t>
            </a:r>
            <a:endParaRPr lang="ru-RU" sz="2800" dirty="0">
              <a:latin typeface="Proxima Nova Extrabold" panose="02000506030000020004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3808" y="6304235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623392" y="1657893"/>
            <a:ext cx="3600400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Blip>
                <a:blip r:embed="rId6"/>
              </a:buBlip>
              <a:defRPr sz="200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857250" lvl="3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567B1"/>
              </a:buClr>
              <a:buFont typeface="Proxima Nova" panose="02000506030000020004" pitchFamily="50" charset="0"/>
              <a:buChar char="−"/>
              <a:defRPr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altLang="ru-RU" sz="1800" b="1" dirty="0"/>
              <a:t>Учет особенностей</a:t>
            </a:r>
            <a:br>
              <a:rPr lang="ru-RU" altLang="ru-RU" sz="1800" b="1" dirty="0"/>
            </a:br>
            <a:r>
              <a:rPr lang="ru-RU" altLang="ru-RU" sz="1800" b="1" dirty="0"/>
              <a:t>бизнес-процесса, ввод специфических данных:</a:t>
            </a:r>
            <a:endParaRPr lang="ru-RU" sz="18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700" dirty="0"/>
              <a:t>настраиваются классификаторы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700" dirty="0"/>
              <a:t>определяются тарифы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700" dirty="0"/>
              <a:t>вводятся характеристики, параметры потребителей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700" dirty="0"/>
              <a:t>вводятся данные, характеризующие другие особенности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81669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3" y="5624656"/>
            <a:ext cx="9480376" cy="12288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29191"/>
            <a:ext cx="9480376" cy="122880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28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Отчеты по договорам</a:t>
            </a:r>
            <a:endParaRPr lang="ru-RU" sz="2800" dirty="0">
              <a:latin typeface="Proxima Nova Extrabold" panose="02000506030000020004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3808" y="6304235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551385" y="1628800"/>
            <a:ext cx="3816424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Blip>
                <a:blip r:embed="rId5"/>
              </a:buBlip>
              <a:defRPr sz="200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857250" lvl="3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567B1"/>
              </a:buClr>
              <a:buFont typeface="Proxima Nova" panose="02000506030000020004" pitchFamily="50" charset="0"/>
              <a:buChar char="−"/>
              <a:defRPr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800" dirty="0"/>
              <a:t>В системе предусмотрены различные отчеты для контроля и анализа договоров. </a:t>
            </a:r>
            <a:endParaRPr lang="ru-RU" altLang="ru-RU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800" dirty="0"/>
              <a:t>Существующий конструктор настроек позволяет получить необходимый вид отчета:</a:t>
            </a:r>
          </a:p>
          <a:p>
            <a:pPr marL="360000" lvl="3"/>
            <a:r>
              <a:rPr lang="ru-RU" altLang="ru-RU" sz="1600" dirty="0"/>
              <a:t>список заключенных договоров</a:t>
            </a:r>
          </a:p>
          <a:p>
            <a:pPr marL="360000" lvl="3"/>
            <a:r>
              <a:rPr lang="ru-RU" altLang="ru-RU" sz="1600" dirty="0"/>
              <a:t>договоры с истекающим сроком действия</a:t>
            </a:r>
          </a:p>
          <a:p>
            <a:pPr marL="360000" lvl="3"/>
            <a:r>
              <a:rPr lang="ru-RU" altLang="ru-RU" sz="1600" dirty="0"/>
              <a:t>расторгнутые договоры</a:t>
            </a:r>
          </a:p>
          <a:p>
            <a:pPr marL="360000" lvl="3"/>
            <a:r>
              <a:rPr lang="ru-RU" altLang="ru-RU" sz="1600" dirty="0"/>
              <a:t>отчеты, необходимые для нужд организации</a:t>
            </a:r>
          </a:p>
          <a:p>
            <a:endParaRPr lang="ru-RU" alt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984469"/>
            <a:ext cx="8867694" cy="5328000"/>
          </a:xfrm>
          <a:prstGeom prst="rect">
            <a:avLst/>
          </a:prstGeom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34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43186"/>
            <a:ext cx="9480376" cy="1228809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67408" y="1341140"/>
            <a:ext cx="6083509" cy="525621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  <a:t>Результат внедрения системы: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Автоматизация всех этапов работы с договором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Настраиваемый под нужды организации процесс оформления договорных отношений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Сокращение времени на подготовку, согласование и заключение договоров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Контроль исполнения договоров, включая выполнение финансовых обязательств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Ведение досье договоров и контрагентов с учетом произошедших изменений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Предоставление достоверной информации для принятия решений о целесообразности заключения договоров и обоснованности выбора контрагентов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36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Результаты внедрения</a:t>
            </a:r>
            <a:endParaRPr lang="ru-RU" sz="3600" dirty="0">
              <a:latin typeface="Proxima Nova Extrabold" panose="02000506030000020004" pitchFamily="50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72264" y="6232227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181631"/>
            <a:ext cx="4992186" cy="512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0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43186"/>
            <a:ext cx="9480376" cy="122880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36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Контакты</a:t>
            </a:r>
            <a:endParaRPr lang="ru-RU" sz="3600" dirty="0">
              <a:latin typeface="Proxima Nova Extrabold" panose="02000506030000020004" pitchFamily="50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72264" y="6232227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DF4BF1-D722-4A15-AD83-14CCC94D5B6F}"/>
              </a:ext>
            </a:extLst>
          </p:cNvPr>
          <p:cNvSpPr txBox="1"/>
          <p:nvPr/>
        </p:nvSpPr>
        <p:spPr>
          <a:xfrm>
            <a:off x="536325" y="1260182"/>
            <a:ext cx="606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3293C"/>
              </a:buClr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  <a:t>Центральный офис</a:t>
            </a:r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FA5610A6-9DEA-414D-A9C8-6ECE1F2E7881}"/>
              </a:ext>
            </a:extLst>
          </p:cNvPr>
          <p:cNvSpPr/>
          <p:nvPr/>
        </p:nvSpPr>
        <p:spPr>
          <a:xfrm>
            <a:off x="1102412" y="1788158"/>
            <a:ext cx="5729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г. Иваново,  ул. Смирнова, д. 42/2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  <a:hlinkClick r:id="rId4"/>
              </a:rPr>
              <a:t>1c@ruitb.ru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    |   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  <a:hlinkClick r:id="rId5"/>
              </a:rPr>
              <a:t>mail@ruitb.ru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+7 (4932) 58-15-58    |    +7 (4932) 92-01-92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Proxima Nova" panose="02000506030000020004" pitchFamily="50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1" y="2620253"/>
            <a:ext cx="288000" cy="288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1" y="1888012"/>
            <a:ext cx="288000" cy="288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1" y="2254133"/>
            <a:ext cx="288000" cy="288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5DDF4BF1-D722-4A15-AD83-14CCC94D5B6F}"/>
              </a:ext>
            </a:extLst>
          </p:cNvPr>
          <p:cNvSpPr txBox="1"/>
          <p:nvPr/>
        </p:nvSpPr>
        <p:spPr>
          <a:xfrm>
            <a:off x="536325" y="3289550"/>
            <a:ext cx="6066697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Clr>
                <a:srgbClr val="83293C"/>
              </a:buClr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  <a:t>Санкт-петербургский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  <a:t>филиал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1" y="5124814"/>
            <a:ext cx="288000" cy="288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1" y="4276517"/>
            <a:ext cx="288000" cy="288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1" y="4758693"/>
            <a:ext cx="288000" cy="288000"/>
          </a:xfrm>
          <a:prstGeom prst="rect">
            <a:avLst/>
          </a:prstGeom>
        </p:spPr>
      </p:pic>
      <p:sp>
        <p:nvSpPr>
          <p:cNvPr id="57" name="Rectangle 20">
            <a:extLst>
              <a:ext uri="{FF2B5EF4-FFF2-40B4-BE49-F238E27FC236}">
                <a16:creationId xmlns:a16="http://schemas.microsoft.com/office/drawing/2014/main" id="{2FB14972-D997-4FC1-A4A0-408D523F819E}"/>
              </a:ext>
            </a:extLst>
          </p:cNvPr>
          <p:cNvSpPr/>
          <p:nvPr/>
        </p:nvSpPr>
        <p:spPr>
          <a:xfrm>
            <a:off x="1102413" y="4146969"/>
            <a:ext cx="4674136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г. Санкт-Петербург, наб. реки Мойки, д.58, лит. А,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6 этаж, офис 601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  <a:hlinkClick r:id="rId9"/>
              </a:rPr>
              <a:t>spb@ruitb.ru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200"/>
              </a:spcBef>
              <a:buClr>
                <a:srgbClr val="C00000"/>
              </a:buClr>
              <a:buSzPct val="150000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+7 (812) 334-93-85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DF4BF1-D722-4A15-AD83-14CCC94D5B6F}"/>
              </a:ext>
            </a:extLst>
          </p:cNvPr>
          <p:cNvSpPr txBox="1"/>
          <p:nvPr/>
        </p:nvSpPr>
        <p:spPr>
          <a:xfrm>
            <a:off x="6081343" y="1266770"/>
            <a:ext cx="606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3293C"/>
              </a:buClr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  <a:t>Московский филиал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DF4BF1-D722-4A15-AD83-14CCC94D5B6F}"/>
              </a:ext>
            </a:extLst>
          </p:cNvPr>
          <p:cNvSpPr txBox="1"/>
          <p:nvPr/>
        </p:nvSpPr>
        <p:spPr>
          <a:xfrm>
            <a:off x="6081343" y="3284984"/>
            <a:ext cx="606669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Clr>
                <a:srgbClr val="83293C"/>
              </a:buClr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  <a:t>Волгоградский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  <a:t>филиал</a:t>
            </a:r>
          </a:p>
          <a:p>
            <a:pPr>
              <a:lnSpc>
                <a:spcPct val="80000"/>
              </a:lnSpc>
              <a:buClr>
                <a:srgbClr val="83293C"/>
              </a:buClr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60" name="Rectangle 20">
            <a:extLst>
              <a:ext uri="{FF2B5EF4-FFF2-40B4-BE49-F238E27FC236}">
                <a16:creationId xmlns:a16="http://schemas.microsoft.com/office/drawing/2014/main" id="{FA5610A6-9DEA-414D-A9C8-6ECE1F2E7881}"/>
              </a:ext>
            </a:extLst>
          </p:cNvPr>
          <p:cNvSpPr/>
          <p:nvPr/>
        </p:nvSpPr>
        <p:spPr>
          <a:xfrm>
            <a:off x="6646515" y="4099009"/>
            <a:ext cx="5729725" cy="174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г. Волгоград, ул. Рокоссовского,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д.62, офис 5-24</a:t>
            </a:r>
          </a:p>
          <a:p>
            <a:pPr>
              <a:lnSpc>
                <a:spcPct val="150000"/>
              </a:lnSpc>
              <a:spcBef>
                <a:spcPts val="200"/>
              </a:spcBef>
              <a:buClr>
                <a:srgbClr val="C00000"/>
              </a:buClr>
              <a:buSzPct val="150000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  <a:hlinkClick r:id="rId10"/>
              </a:rPr>
              <a:t>vlg@ruitb.ru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200"/>
              </a:spcBef>
              <a:buClr>
                <a:srgbClr val="C00000"/>
              </a:buClr>
              <a:buSzPct val="150000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+7 (844) 261 36 06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Proxima Nova" panose="02000506030000020004" pitchFamily="50" charset="0"/>
              <a:cs typeface="Arial" panose="020B060402020202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39" y="5124814"/>
            <a:ext cx="288000" cy="28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39" y="4211289"/>
            <a:ext cx="288000" cy="2880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39" y="4758693"/>
            <a:ext cx="288000" cy="288000"/>
          </a:xfrm>
          <a:prstGeom prst="rect">
            <a:avLst/>
          </a:prstGeom>
        </p:spPr>
      </p:pic>
      <p:sp>
        <p:nvSpPr>
          <p:cNvPr id="64" name="Rectangle 20">
            <a:extLst>
              <a:ext uri="{FF2B5EF4-FFF2-40B4-BE49-F238E27FC236}">
                <a16:creationId xmlns:a16="http://schemas.microsoft.com/office/drawing/2014/main" id="{DB292792-A9E6-49D8-B8AC-B30103396EFC}"/>
              </a:ext>
            </a:extLst>
          </p:cNvPr>
          <p:cNvSpPr/>
          <p:nvPr/>
        </p:nvSpPr>
        <p:spPr>
          <a:xfrm>
            <a:off x="6655307" y="1792143"/>
            <a:ext cx="5729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г. Москва, ул. Льва Толстого, 5с1, оф. 602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  <a:hlinkClick r:id="rId11"/>
              </a:rPr>
              <a:t>msk@ruitb.ru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Proxima Nova" panose="02000506030000020004" pitchFamily="50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+7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 (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499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)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325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-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63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-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43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D17C2B-3BEC-4DCE-BCD3-C345A46C569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39" y="2612808"/>
            <a:ext cx="288000" cy="288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F242D6F-CB26-419A-B138-7F43633A5EE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39" y="1889359"/>
            <a:ext cx="288000" cy="288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F26D8D5-74B1-4728-8CFA-E52737165E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39" y="2251083"/>
            <a:ext cx="288000" cy="288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64E84DC-910C-4C04-9659-365382E676C9}"/>
              </a:ext>
            </a:extLst>
          </p:cNvPr>
          <p:cNvSpPr txBox="1"/>
          <p:nvPr/>
        </p:nvSpPr>
        <p:spPr>
          <a:xfrm>
            <a:off x="8078631" y="5679795"/>
            <a:ext cx="1573997" cy="369332"/>
          </a:xfrm>
          <a:prstGeom prst="rect">
            <a:avLst/>
          </a:prstGeom>
          <a:noFill/>
          <a:effectLst>
            <a:glow rad="101600">
              <a:srgbClr val="459A9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>
                <a:solidFill>
                  <a:schemeClr val="bg1"/>
                </a:solidFill>
                <a:latin typeface="Arial Black" panose="020B0A04020102020204" pitchFamily="34" charset="0"/>
                <a:cs typeface="Effra Heavy" panose="020B0803020203020204" pitchFamily="34" charset="0"/>
              </a:rPr>
              <a:t>ru-itb.ru</a:t>
            </a:r>
            <a:endParaRPr lang="ru-RU" b="1" spc="300" dirty="0">
              <a:solidFill>
                <a:schemeClr val="bg1"/>
              </a:solidFill>
              <a:latin typeface="Arial Black" panose="020B0A04020102020204" pitchFamily="34" charset="0"/>
              <a:cs typeface="Effra Heavy" panose="020B0803020203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99" y="4534519"/>
            <a:ext cx="1990825" cy="1990825"/>
          </a:xfrm>
          <a:prstGeom prst="rect">
            <a:avLst/>
          </a:prstGeom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64E84DC-910C-4C04-9659-365382E676C9}"/>
              </a:ext>
            </a:extLst>
          </p:cNvPr>
          <p:cNvSpPr txBox="1"/>
          <p:nvPr/>
        </p:nvSpPr>
        <p:spPr>
          <a:xfrm>
            <a:off x="10138627" y="4149080"/>
            <a:ext cx="1573997" cy="369332"/>
          </a:xfrm>
          <a:prstGeom prst="rect">
            <a:avLst/>
          </a:prstGeom>
          <a:noFill/>
          <a:effectLst>
            <a:glow rad="101600">
              <a:srgbClr val="459A9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b="1" spc="300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  <a:cs typeface="Effra Heavy" panose="020B0803020203020204" pitchFamily="34" charset="0"/>
              </a:rPr>
              <a:t>ru-itb.ru</a:t>
            </a:r>
            <a:endParaRPr lang="ru-RU" b="1" spc="300" dirty="0">
              <a:solidFill>
                <a:schemeClr val="tx2">
                  <a:lumMod val="50000"/>
                </a:schemeClr>
              </a:solidFill>
              <a:latin typeface="Proxima Nova Extrabold" panose="02000506030000020004" pitchFamily="50" charset="0"/>
              <a:cs typeface="Effra Heavy" panose="020B08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7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43186"/>
            <a:ext cx="9480376" cy="12288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13" y="1066497"/>
            <a:ext cx="2932265" cy="29498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57" y="3833664"/>
            <a:ext cx="3415643" cy="3024336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56160" y="1341140"/>
            <a:ext cx="7472088" cy="5256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Blip>
                <a:blip r:embed="rId5"/>
              </a:buBlip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Основой эффективного ведения бизнеса является</a:t>
            </a:r>
            <a:b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</a:b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правильно построенная работа по подготовке </a:t>
            </a:r>
            <a:b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</a:b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договоров с заказчиками.</a:t>
            </a:r>
          </a:p>
          <a:p>
            <a:pPr>
              <a:lnSpc>
                <a:spcPct val="90000"/>
              </a:lnSpc>
              <a:spcAft>
                <a:spcPts val="800"/>
              </a:spcAft>
              <a:buBlip>
                <a:blip r:embed="rId5"/>
              </a:buBlip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Большую часть документов организации составляют договоры и связанные с ними документы:</a:t>
            </a:r>
          </a:p>
          <a:p>
            <a:pPr marL="857250" lvl="3">
              <a:lnSpc>
                <a:spcPct val="90000"/>
              </a:lnSpc>
              <a:spcBef>
                <a:spcPts val="0"/>
              </a:spcBef>
              <a:buClr>
                <a:srgbClr val="1567B1"/>
              </a:buClr>
              <a:buFont typeface="Proxima Nova" panose="02000506030000020004" pitchFamily="50" charset="0"/>
              <a:buChar char="−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дополнительные соглашения</a:t>
            </a:r>
          </a:p>
          <a:p>
            <a:pPr marL="857250" lvl="3">
              <a:lnSpc>
                <a:spcPct val="90000"/>
              </a:lnSpc>
              <a:spcBef>
                <a:spcPts val="0"/>
              </a:spcBef>
              <a:buClr>
                <a:srgbClr val="1567B1"/>
              </a:buClr>
              <a:buFont typeface="Proxima Nova" panose="02000506030000020004" pitchFamily="50" charset="0"/>
              <a:buChar char="−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спецификации</a:t>
            </a:r>
          </a:p>
          <a:p>
            <a:pPr marL="857250" lvl="3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1567B1"/>
              </a:buClr>
              <a:buFont typeface="Proxima Nova" panose="02000506030000020004" pitchFamily="50" charset="0"/>
              <a:buChar char="−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план-графики и прочее</a:t>
            </a:r>
          </a:p>
          <a:p>
            <a:pPr>
              <a:lnSpc>
                <a:spcPct val="90000"/>
              </a:lnSpc>
              <a:spcAft>
                <a:spcPts val="800"/>
              </a:spcAft>
              <a:buBlip>
                <a:blip r:embed="rId5"/>
              </a:buBlip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Оформление договоров содержит большое количество этапов и задействует ключевых сотрудников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предприятия.</a:t>
            </a:r>
          </a:p>
          <a:p>
            <a:pPr>
              <a:lnSpc>
                <a:spcPct val="90000"/>
              </a:lnSpc>
              <a:spcAft>
                <a:spcPts val="800"/>
              </a:spcAft>
              <a:buBlip>
                <a:blip r:embed="rId5"/>
              </a:buBlip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Эффективная работа с договорами непосредственно влияет на конкурентоспособность и рентабельность организации.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36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Бизнес начинается с договора</a:t>
            </a:r>
            <a:endParaRPr lang="ru-RU" sz="3600" dirty="0">
              <a:latin typeface="Proxima Nova Extrabold" panose="02000506030000020004" pitchFamily="50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72264" y="6232227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4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43186"/>
            <a:ext cx="9480376" cy="1228809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905810" y="2997016"/>
            <a:ext cx="10734806" cy="576000"/>
          </a:xfrm>
          <a:prstGeom prst="rightArrow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36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Стадии работы с договором</a:t>
            </a:r>
            <a:endParaRPr lang="ru-RU" sz="3600" dirty="0">
              <a:latin typeface="Proxima Nova Extrabold" panose="02000506030000020004" pitchFamily="50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57" y="3833664"/>
            <a:ext cx="3415643" cy="3024336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65639484"/>
              </p:ext>
            </p:extLst>
          </p:nvPr>
        </p:nvGraphicFramePr>
        <p:xfrm>
          <a:off x="911422" y="1277369"/>
          <a:ext cx="10729194" cy="180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839416" y="3645024"/>
            <a:ext cx="89281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Blip>
                <a:blip r:embed="rId9"/>
              </a:buBlip>
              <a:defRPr sz="200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857250" lvl="3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567B1"/>
              </a:buClr>
              <a:buFont typeface="Proxima Nova" panose="02000506030000020004" pitchFamily="50" charset="0"/>
              <a:buChar char="−"/>
              <a:defRPr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Proxima Nova Extrabold" panose="02000506030000020004" pitchFamily="50" charset="0"/>
              </a:rPr>
              <a:t>Возможности:</a:t>
            </a:r>
          </a:p>
          <a:p>
            <a:pPr>
              <a:spcBef>
                <a:spcPts val="0"/>
              </a:spcBef>
            </a:pPr>
            <a:r>
              <a:rPr lang="ru-RU" dirty="0"/>
              <a:t>Настраиваемый процесс оформления договорных отношений</a:t>
            </a:r>
            <a:r>
              <a:rPr lang="en-US" dirty="0"/>
              <a:t>;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Автоматизация всех этапов работы с договором</a:t>
            </a:r>
            <a:r>
              <a:rPr lang="en-US" dirty="0"/>
              <a:t>;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Учет специфики ведения договорной документации</a:t>
            </a:r>
            <a:br>
              <a:rPr lang="ru-RU" dirty="0"/>
            </a:br>
            <a:r>
              <a:rPr lang="ru-RU" dirty="0"/>
              <a:t>конкретной организации</a:t>
            </a:r>
            <a:r>
              <a:rPr lang="en-US" dirty="0"/>
              <a:t>.</a:t>
            </a:r>
            <a:endParaRPr lang="ru-RU" dirty="0"/>
          </a:p>
          <a:p>
            <a:pPr>
              <a:spcAft>
                <a:spcPts val="600"/>
              </a:spcAft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72264" y="6232227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905810" y="836712"/>
            <a:ext cx="10734806" cy="576000"/>
          </a:xfrm>
          <a:prstGeom prst="rightArrow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2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43186"/>
            <a:ext cx="9480376" cy="12288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28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Универсальный «Конструктор» для Управления Договорами</a:t>
            </a:r>
            <a:endParaRPr lang="ru-RU" sz="2800" dirty="0">
              <a:latin typeface="Proxima Nova Extrabold" panose="02000506030000020004" pitchFamily="50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57" y="3833664"/>
            <a:ext cx="3415643" cy="302433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911424" y="1124744"/>
            <a:ext cx="6984776" cy="48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Blip>
                <a:blip r:embed="rId5"/>
              </a:buBlip>
              <a:defRPr sz="200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857250" lvl="3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567B1"/>
              </a:buClr>
              <a:buFont typeface="Proxima Nova" panose="02000506030000020004" pitchFamily="50" charset="0"/>
              <a:buChar char="−"/>
              <a:defRPr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ru-RU" dirty="0">
                <a:latin typeface="Proxima Nova Extrabold" panose="02000506030000020004" pitchFamily="50" charset="0"/>
              </a:rPr>
              <a:t>Предлагаемое решение уникально по следующему набору функциональных возможностей:</a:t>
            </a:r>
          </a:p>
          <a:p>
            <a:pPr marL="342900" lvl="3" indent="-342900">
              <a:spcBef>
                <a:spcPct val="20000"/>
              </a:spcBef>
              <a:spcAft>
                <a:spcPts val="800"/>
              </a:spcAft>
              <a:buBlip>
                <a:blip r:embed="rId5"/>
              </a:buBlip>
            </a:pPr>
            <a:r>
              <a:rPr lang="ru-RU" altLang="ru-RU" dirty="0"/>
              <a:t>Настройка требуемых наборов реквизитов договора, стадий, спецификаций, графиков платежей, статей происходит непосредственно из интерфейса системы и не требует участия программиста.</a:t>
            </a:r>
          </a:p>
          <a:p>
            <a:pPr marL="342900" lvl="3" indent="-342900">
              <a:spcBef>
                <a:spcPct val="20000"/>
              </a:spcBef>
              <a:spcAft>
                <a:spcPts val="800"/>
              </a:spcAft>
              <a:buBlip>
                <a:blip r:embed="rId5"/>
              </a:buBlip>
            </a:pPr>
            <a:r>
              <a:rPr lang="ru-RU" altLang="ru-RU" dirty="0"/>
              <a:t>Применение современной платформы 1С делает решение легко интегрируемым с финансово-учетными системами большинства компаний.</a:t>
            </a:r>
          </a:p>
          <a:p>
            <a:pPr marL="342900" lvl="3" indent="-342900">
              <a:spcBef>
                <a:spcPct val="20000"/>
              </a:spcBef>
              <a:spcAft>
                <a:spcPts val="800"/>
              </a:spcAft>
              <a:buBlip>
                <a:blip r:embed="rId5"/>
              </a:buBlip>
            </a:pPr>
            <a:r>
              <a:rPr lang="ru-RU" altLang="ru-RU" dirty="0"/>
              <a:t>Для интеграции с финансово-учетной системой устанавливается однозначная связь между расширенной карточкой договора и договором стандартной конфигурации 1С.</a:t>
            </a:r>
            <a:br>
              <a:rPr lang="en-US" altLang="ru-RU" dirty="0"/>
            </a:br>
            <a:r>
              <a:rPr lang="ru-RU" altLang="ru-RU" dirty="0"/>
              <a:t>Таким образом</a:t>
            </a:r>
            <a:r>
              <a:rPr lang="en-US" altLang="ru-RU" dirty="0"/>
              <a:t> </a:t>
            </a:r>
            <a:r>
              <a:rPr lang="ru-RU" altLang="ru-RU" dirty="0"/>
              <a:t>устанавливается связь договора с документами информационной базы бухгалтерского учета.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72264" y="6232227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6200" y="1309041"/>
            <a:ext cx="2862019" cy="26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 rot="16200000">
            <a:off x="2027656" y="2456321"/>
            <a:ext cx="612000" cy="12600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ru-RU" sz="1100" dirty="0"/>
          </a:p>
        </p:txBody>
      </p:sp>
      <p:sp>
        <p:nvSpPr>
          <p:cNvPr id="13" name="Пятиугольник 12"/>
          <p:cNvSpPr/>
          <p:nvPr/>
        </p:nvSpPr>
        <p:spPr>
          <a:xfrm rot="16200000">
            <a:off x="4403508" y="1413154"/>
            <a:ext cx="612000" cy="3346332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100" dirty="0"/>
          </a:p>
        </p:txBody>
      </p:sp>
      <p:sp>
        <p:nvSpPr>
          <p:cNvPr id="15" name="Пятиугольник 14"/>
          <p:cNvSpPr/>
          <p:nvPr/>
        </p:nvSpPr>
        <p:spPr>
          <a:xfrm rot="16200000">
            <a:off x="7589521" y="1646160"/>
            <a:ext cx="612000" cy="288032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100" dirty="0"/>
          </a:p>
        </p:txBody>
      </p:sp>
      <p:sp>
        <p:nvSpPr>
          <p:cNvPr id="17" name="Пятиугольник 16"/>
          <p:cNvSpPr/>
          <p:nvPr/>
        </p:nvSpPr>
        <p:spPr>
          <a:xfrm rot="16200000">
            <a:off x="9624172" y="2564517"/>
            <a:ext cx="612001" cy="104360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100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-28352"/>
            <a:ext cx="8813066" cy="5405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>
                <a:solidFill>
                  <a:schemeClr val="bg1"/>
                </a:solidFill>
              </a:rPr>
              <a:t>Универсальный «Конструктор» для Управления Договорами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9812" y="3285953"/>
            <a:ext cx="8946766" cy="2087262"/>
          </a:xfrm>
          <a:prstGeom prst="rect">
            <a:avLst/>
          </a:prstGeom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631504" y="1124744"/>
            <a:ext cx="8748464" cy="79305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 marL="342900" indent="-342900" algn="ctr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Механизм настройки формы договора позволяет определять разные наборы параметров для различных типов договоров.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15304" y="1988840"/>
            <a:ext cx="1872000" cy="64800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050" dirty="0">
                <a:latin typeface="Proxima Nova" panose="02000506030000020004" pitchFamily="50" charset="0"/>
              </a:rPr>
              <a:t>Данные, необходимые для формирования документов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73508" y="1988840"/>
            <a:ext cx="1872000" cy="6480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50" dirty="0">
                <a:latin typeface="Proxima Nova" panose="02000506030000020004" pitchFamily="50" charset="0"/>
              </a:rPr>
              <a:t>Специфические данные договора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1" y="4648304"/>
            <a:ext cx="2495599" cy="22096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959521" y="1988840"/>
            <a:ext cx="1872000" cy="6480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50" dirty="0">
                <a:latin typeface="Proxima Nova" panose="02000506030000020004" pitchFamily="50" charset="0"/>
              </a:rPr>
              <a:t>Документы, связанные</a:t>
            </a:r>
            <a:br>
              <a:rPr lang="ru-RU" sz="1050" dirty="0">
                <a:latin typeface="Proxima Nova" panose="02000506030000020004" pitchFamily="50" charset="0"/>
              </a:rPr>
            </a:br>
            <a:r>
              <a:rPr lang="ru-RU" sz="1050" dirty="0">
                <a:latin typeface="Proxima Nova" panose="02000506030000020004" pitchFamily="50" charset="0"/>
              </a:rPr>
              <a:t>с договором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7" y="5235578"/>
            <a:ext cx="1178963" cy="1433782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8994172" y="1988840"/>
            <a:ext cx="1872000" cy="6480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50" dirty="0">
                <a:latin typeface="Proxima Nova" panose="02000506030000020004" pitchFamily="50" charset="0"/>
              </a:rPr>
              <a:t>История изменения договора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51800" y="6304235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43186"/>
            <a:ext cx="9480376" cy="122880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2800">
                <a:solidFill>
                  <a:schemeClr val="bg1"/>
                </a:solidFill>
                <a:latin typeface="Proxima Nova Extrabold" panose="02000506030000020004" pitchFamily="50" charset="0"/>
              </a:rPr>
              <a:t>Универсальный «Конструктор» для Управления Договорами</a:t>
            </a:r>
            <a:endParaRPr lang="ru-RU" sz="2800" dirty="0">
              <a:latin typeface="Proxima Nova Extrabold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6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3" y="5624656"/>
            <a:ext cx="9480376" cy="122880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29191"/>
            <a:ext cx="9480376" cy="12288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10" y="909344"/>
            <a:ext cx="9347016" cy="5616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5465980" y="1614244"/>
            <a:ext cx="1846760" cy="1908855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0099CC"/>
            </a:solidFill>
            <a:round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28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Удобный интерфейс работы с подсистемой</a:t>
            </a:r>
            <a:endParaRPr lang="ru-RU" sz="2800" dirty="0">
              <a:latin typeface="Proxima Nova Extrabold" panose="02000506030000020004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303912" y="2085769"/>
            <a:ext cx="360040" cy="360040"/>
          </a:xfrm>
          <a:prstGeom prst="ellipse">
            <a:avLst/>
          </a:prstGeom>
          <a:solidFill>
            <a:schemeClr val="bg1"/>
          </a:solidFill>
          <a:ln w="44450" algn="ctr">
            <a:solidFill>
              <a:srgbClr val="0099CC"/>
            </a:solidFill>
            <a:round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  <a:t>1</a:t>
            </a: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7307556" y="1609709"/>
            <a:ext cx="1430044" cy="1851766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chemeClr val="accent3"/>
            </a:solidFill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149624" y="2631851"/>
            <a:ext cx="360040" cy="360040"/>
          </a:xfrm>
          <a:prstGeom prst="ellipse">
            <a:avLst/>
          </a:prstGeom>
          <a:solidFill>
            <a:schemeClr val="bg1"/>
          </a:solidFill>
          <a:ln w="44450" algn="ctr">
            <a:solidFill>
              <a:schemeClr val="accent3"/>
            </a:solidFill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  <a:t>2</a:t>
            </a:r>
          </a:p>
        </p:txBody>
      </p: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8737600" y="1676666"/>
            <a:ext cx="1750888" cy="1667206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170008" y="1615042"/>
            <a:ext cx="360040" cy="360040"/>
          </a:xfrm>
          <a:prstGeom prst="ellipse">
            <a:avLst/>
          </a:prstGeom>
          <a:solidFill>
            <a:schemeClr val="bg1"/>
          </a:solidFill>
          <a:ln w="4445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  <a:t>3</a:t>
            </a:r>
          </a:p>
        </p:txBody>
      </p:sp>
      <p:sp>
        <p:nvSpPr>
          <p:cNvPr id="23" name="Скругленный прямоугольник 22"/>
          <p:cNvSpPr>
            <a:spLocks noChangeArrowheads="1"/>
          </p:cNvSpPr>
          <p:nvPr/>
        </p:nvSpPr>
        <p:spPr bwMode="auto">
          <a:xfrm>
            <a:off x="3895366" y="3523099"/>
            <a:ext cx="3254258" cy="1810425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00B050"/>
            </a:solidFill>
            <a:round/>
            <a:headEnd/>
            <a:tailEnd/>
          </a:ln>
          <a:effectLst>
            <a:glow rad="63500">
              <a:srgbClr val="00B050">
                <a:alpha val="40000"/>
              </a:srgbClr>
            </a:glo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732250" y="4279965"/>
            <a:ext cx="360040" cy="360040"/>
          </a:xfrm>
          <a:prstGeom prst="ellipse">
            <a:avLst/>
          </a:prstGeom>
          <a:solidFill>
            <a:schemeClr val="bg1"/>
          </a:solidFill>
          <a:ln w="44450" algn="ctr">
            <a:solidFill>
              <a:srgbClr val="00B050"/>
            </a:solidFill>
            <a:round/>
            <a:headEnd/>
            <a:tailEnd/>
          </a:ln>
          <a:effectLst>
            <a:glow rad="63500">
              <a:srgbClr val="00B050">
                <a:alpha val="40000"/>
              </a:srgbClr>
            </a:glow>
          </a:effectLst>
        </p:spPr>
        <p:txBody>
          <a:bodyPr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  <a:t>4</a:t>
            </a:r>
          </a:p>
        </p:txBody>
      </p:sp>
      <p:sp>
        <p:nvSpPr>
          <p:cNvPr id="25" name="Скругленный прямоугольник 24"/>
          <p:cNvSpPr>
            <a:spLocks noChangeArrowheads="1"/>
          </p:cNvSpPr>
          <p:nvPr/>
        </p:nvSpPr>
        <p:spPr bwMode="auto">
          <a:xfrm>
            <a:off x="7149624" y="3592423"/>
            <a:ext cx="1970712" cy="1022031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7030A0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46548" y="4370372"/>
            <a:ext cx="360040" cy="360040"/>
          </a:xfrm>
          <a:prstGeom prst="ellipse">
            <a:avLst/>
          </a:prstGeom>
          <a:solidFill>
            <a:schemeClr val="bg1"/>
          </a:solidFill>
          <a:ln w="44450" algn="ctr">
            <a:solidFill>
              <a:srgbClr val="7030A0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  <a:t>5</a:t>
            </a:r>
          </a:p>
        </p:txBody>
      </p:sp>
      <p:sp>
        <p:nvSpPr>
          <p:cNvPr id="27" name="Скругленный прямоугольник 26"/>
          <p:cNvSpPr>
            <a:spLocks noChangeArrowheads="1"/>
          </p:cNvSpPr>
          <p:nvPr/>
        </p:nvSpPr>
        <p:spPr bwMode="auto">
          <a:xfrm>
            <a:off x="9120336" y="3565493"/>
            <a:ext cx="1283546" cy="1486427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C000"/>
            </a:solidFill>
            <a:round/>
            <a:headEnd/>
            <a:tailEnd/>
          </a:ln>
          <a:effectLst>
            <a:glow rad="63500">
              <a:srgbClr val="F8F8A2">
                <a:alpha val="40000"/>
              </a:srgbClr>
            </a:glo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b="1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626297" y="4871900"/>
            <a:ext cx="360040" cy="360040"/>
          </a:xfrm>
          <a:prstGeom prst="ellipse">
            <a:avLst/>
          </a:prstGeom>
          <a:solidFill>
            <a:schemeClr val="bg1"/>
          </a:solidFill>
          <a:ln w="44450" algn="ctr">
            <a:solidFill>
              <a:srgbClr val="FFC000"/>
            </a:solidFill>
            <a:round/>
            <a:headEnd/>
            <a:tailEnd/>
          </a:ln>
          <a:effectLst>
            <a:glow rad="63500">
              <a:srgbClr val="F8F8A2">
                <a:alpha val="40000"/>
              </a:srgbClr>
            </a:glow>
          </a:effectLst>
        </p:spPr>
        <p:txBody>
          <a:bodyPr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Proxima Nova Extrabold" panose="02000506030000020004" pitchFamily="50" charset="0"/>
              </a:rPr>
              <a:t>6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3499" y="1090687"/>
            <a:ext cx="2784322" cy="433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lnSpc>
                <a:spcPct val="80000"/>
              </a:lnSpc>
              <a:spcAft>
                <a:spcPts val="1400"/>
              </a:spcAft>
            </a:pPr>
            <a:r>
              <a:rPr lang="ru-RU" altLang="ru-RU" sz="2400" b="1" dirty="0">
                <a:solidFill>
                  <a:srgbClr val="0099CC"/>
                </a:solidFill>
                <a:latin typeface="Proxima Nova Extrabold" panose="02000506030000020004" pitchFamily="50" charset="0"/>
              </a:rPr>
              <a:t>1.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Группировка договоров по группам</a:t>
            </a:r>
          </a:p>
          <a:p>
            <a:pPr marL="0" lvl="3">
              <a:lnSpc>
                <a:spcPct val="80000"/>
              </a:lnSpc>
              <a:spcAft>
                <a:spcPts val="1400"/>
              </a:spcAft>
            </a:pPr>
            <a:r>
              <a:rPr lang="ru-RU" altLang="ru-RU" sz="2400" b="1" dirty="0">
                <a:solidFill>
                  <a:srgbClr val="9BBB59"/>
                </a:solidFill>
                <a:latin typeface="Proxima Nova Extrabold" panose="02000506030000020004" pitchFamily="50" charset="0"/>
              </a:rPr>
              <a:t>2.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Детальный список договоров выбранной группы</a:t>
            </a:r>
          </a:p>
          <a:p>
            <a:pPr marL="0" lvl="3">
              <a:lnSpc>
                <a:spcPct val="80000"/>
              </a:lnSpc>
              <a:spcAft>
                <a:spcPts val="1400"/>
              </a:spcAft>
            </a:pPr>
            <a:r>
              <a:rPr lang="ru-RU" altLang="ru-RU" sz="2400" b="1" dirty="0">
                <a:solidFill>
                  <a:srgbClr val="E46C0A"/>
                </a:solidFill>
                <a:latin typeface="Proxima Nova Extrabold" panose="02000506030000020004" pitchFamily="50" charset="0"/>
              </a:rPr>
              <a:t>3.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Пояснения, комментарии, пометки</a:t>
            </a:r>
          </a:p>
          <a:p>
            <a:pPr marL="0" lvl="3">
              <a:lnSpc>
                <a:spcPct val="80000"/>
              </a:lnSpc>
              <a:spcAft>
                <a:spcPts val="1400"/>
              </a:spcAft>
            </a:pPr>
            <a:r>
              <a:rPr lang="ru-RU" altLang="ru-RU" sz="2400" b="1" dirty="0">
                <a:solidFill>
                  <a:srgbClr val="00B050"/>
                </a:solidFill>
                <a:latin typeface="Proxima Nova Extrabold" panose="02000506030000020004" pitchFamily="50" charset="0"/>
              </a:rPr>
              <a:t>4.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Реестр договоров с возможностью быстрого отбора по номеру, дате, статусу, виду и т.д.</a:t>
            </a:r>
          </a:p>
          <a:p>
            <a:pPr marL="0" lvl="3">
              <a:lnSpc>
                <a:spcPct val="80000"/>
              </a:lnSpc>
              <a:spcAft>
                <a:spcPts val="1400"/>
              </a:spcAft>
            </a:pPr>
            <a:r>
              <a:rPr lang="ru-RU" altLang="ru-RU" sz="2400" b="1" dirty="0">
                <a:solidFill>
                  <a:srgbClr val="7030A0"/>
                </a:solidFill>
                <a:latin typeface="Proxima Nova Extrabold" panose="02000506030000020004" pitchFamily="50" charset="0"/>
              </a:rPr>
              <a:t>5.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Справочники и настройки</a:t>
            </a:r>
          </a:p>
          <a:p>
            <a:pPr marL="0" lvl="3">
              <a:lnSpc>
                <a:spcPct val="80000"/>
              </a:lnSpc>
              <a:spcAft>
                <a:spcPts val="1400"/>
              </a:spcAft>
            </a:pPr>
            <a:r>
              <a:rPr lang="ru-RU" altLang="ru-RU" sz="2400" b="1" dirty="0">
                <a:solidFill>
                  <a:srgbClr val="FFC000"/>
                </a:solidFill>
                <a:latin typeface="Proxima Nova Extrabold" panose="02000506030000020004" pitchFamily="50" charset="0"/>
              </a:rPr>
              <a:t>6.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Отчеты</a:t>
            </a:r>
          </a:p>
        </p:txBody>
      </p:sp>
    </p:spTree>
    <p:extLst>
      <p:ext uri="{BB962C8B-B14F-4D97-AF65-F5344CB8AC3E}">
        <p14:creationId xmlns:p14="http://schemas.microsoft.com/office/powerpoint/2010/main" val="9869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3" y="5624656"/>
            <a:ext cx="9480376" cy="12288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29191"/>
            <a:ext cx="9480376" cy="122880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7" y="980728"/>
            <a:ext cx="3688837" cy="5466383"/>
          </a:xfrm>
          <a:prstGeom prst="rect">
            <a:avLst/>
          </a:prstGeom>
          <a:effectLst>
            <a:outerShdw blurRad="190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28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Больше, чем просто «договор» </a:t>
            </a:r>
            <a:endParaRPr lang="ru-RU" sz="2800" dirty="0">
              <a:latin typeface="Proxima Nova Extrabold" panose="02000506030000020004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943872" y="1108224"/>
            <a:ext cx="6433852" cy="4803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Blip>
                <a:blip r:embed="rId5"/>
              </a:buBlip>
              <a:defRPr sz="200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857250" lvl="3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567B1"/>
              </a:buClr>
              <a:buFont typeface="Proxima Nova" panose="02000506030000020004" pitchFamily="50" charset="0"/>
              <a:buChar char="−"/>
              <a:defRPr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342900" lvl="3" indent="-342900">
              <a:spcAft>
                <a:spcPts val="1200"/>
              </a:spcAft>
              <a:buBlip>
                <a:blip r:embed="rId5"/>
              </a:buBlip>
            </a:pPr>
            <a:r>
              <a:rPr lang="ru-RU" altLang="ru-RU" sz="1700" dirty="0"/>
              <a:t>Создание расширенной карточки договора с возможностью ввода специфичных наборов данных.</a:t>
            </a:r>
          </a:p>
          <a:p>
            <a:pPr marL="342900" lvl="3" indent="-342900">
              <a:spcAft>
                <a:spcPts val="1200"/>
              </a:spcAft>
              <a:buBlip>
                <a:blip r:embed="rId5"/>
              </a:buBlip>
            </a:pPr>
            <a:r>
              <a:rPr lang="ru-RU" altLang="ru-RU" sz="1700" dirty="0"/>
              <a:t>Привязка расширенной карточки договора к стандартной карточке договора, существующей  практически во всех конфигурациях  1С.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8448" y="2636912"/>
            <a:ext cx="4518157" cy="1746000"/>
          </a:xfrm>
          <a:prstGeom prst="rect">
            <a:avLst/>
          </a:prstGeom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4112" y="4565983"/>
            <a:ext cx="4742683" cy="1764000"/>
          </a:xfrm>
          <a:prstGeom prst="rect">
            <a:avLst/>
          </a:prstGeom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Скругленная соединительная линия 11"/>
          <p:cNvCxnSpPr/>
          <p:nvPr/>
        </p:nvCxnSpPr>
        <p:spPr>
          <a:xfrm>
            <a:off x="4655840" y="5484767"/>
            <a:ext cx="2348613" cy="11313"/>
          </a:xfrm>
          <a:prstGeom prst="curvedConnector3">
            <a:avLst>
              <a:gd name="adj1" fmla="val 50000"/>
            </a:avLst>
          </a:prstGeom>
          <a:ln w="57150">
            <a:solidFill>
              <a:srgbClr val="0099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769728" y="4539485"/>
            <a:ext cx="224359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Proxima Nova" panose="02000506030000020004" pitchFamily="50" charset="0"/>
              </a:rPr>
              <a:t>Быстрый переход к форме с подробными </a:t>
            </a:r>
            <a:b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Proxima Nova" panose="02000506030000020004" pitchFamily="50" charset="0"/>
              </a:rPr>
            </a:b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Proxima Nova" panose="02000506030000020004" pitchFamily="50" charset="0"/>
              </a:rPr>
              <a:t>данными по текущему договору</a:t>
            </a:r>
          </a:p>
        </p:txBody>
      </p:sp>
    </p:spTree>
    <p:extLst>
      <p:ext uri="{BB962C8B-B14F-4D97-AF65-F5344CB8AC3E}">
        <p14:creationId xmlns:p14="http://schemas.microsoft.com/office/powerpoint/2010/main" val="16668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3" y="5624656"/>
            <a:ext cx="9480376" cy="12288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29191"/>
            <a:ext cx="9480376" cy="122880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66" y="1059571"/>
            <a:ext cx="8857293" cy="5321757"/>
          </a:xfrm>
          <a:prstGeom prst="rect">
            <a:avLst/>
          </a:prstGeom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28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Быстрый старт — Проект договора</a:t>
            </a:r>
            <a:endParaRPr lang="ru-RU" sz="2800" dirty="0">
              <a:latin typeface="Proxima Nova Extrabold" panose="02000506030000020004" pitchFamily="50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55792" y="4855340"/>
            <a:ext cx="2485950" cy="38779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Автоматическое формирование печатной формы договора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51800" y="6304235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2" name="Соединительная линия уступом 21"/>
          <p:cNvCxnSpPr>
            <a:stCxn id="45" idx="1"/>
            <a:endCxn id="27" idx="3"/>
          </p:cNvCxnSpPr>
          <p:nvPr/>
        </p:nvCxnSpPr>
        <p:spPr>
          <a:xfrm rot="10800000">
            <a:off x="4187982" y="4473803"/>
            <a:ext cx="2867811" cy="575436"/>
          </a:xfrm>
          <a:prstGeom prst="bentConnector3">
            <a:avLst>
              <a:gd name="adj1" fmla="val 50000"/>
            </a:avLst>
          </a:prstGeom>
          <a:ln w="57150">
            <a:solidFill>
              <a:srgbClr val="0099CC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9542622" y="3272406"/>
            <a:ext cx="1872208" cy="4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Цена, расчеты по договору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24764" y="2078955"/>
            <a:ext cx="1872208" cy="4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Контрагент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852847" y="3753517"/>
            <a:ext cx="1872208" cy="4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Стадия, сроки исполнения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829840" y="2269467"/>
            <a:ext cx="1872208" cy="4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rPr>
              <a:t>Номер, дата</a:t>
            </a:r>
          </a:p>
        </p:txBody>
      </p:sp>
      <p:cxnSp>
        <p:nvCxnSpPr>
          <p:cNvPr id="49" name="Прямая со стрелкой 48"/>
          <p:cNvCxnSpPr>
            <a:stCxn id="47" idx="0"/>
          </p:cNvCxnSpPr>
          <p:nvPr/>
        </p:nvCxnSpPr>
        <p:spPr>
          <a:xfrm flipH="1" flipV="1">
            <a:off x="6659346" y="2059417"/>
            <a:ext cx="106598" cy="210050"/>
          </a:xfrm>
          <a:prstGeom prst="straightConnector1">
            <a:avLst/>
          </a:prstGeom>
          <a:ln w="38100">
            <a:solidFill>
              <a:srgbClr val="0099CC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6" idx="0"/>
          </p:cNvCxnSpPr>
          <p:nvPr/>
        </p:nvCxnSpPr>
        <p:spPr>
          <a:xfrm flipH="1" flipV="1">
            <a:off x="5736755" y="3367171"/>
            <a:ext cx="52196" cy="386346"/>
          </a:xfrm>
          <a:prstGeom prst="straightConnector1">
            <a:avLst/>
          </a:prstGeom>
          <a:ln w="38100">
            <a:solidFill>
              <a:srgbClr val="0099CC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4" idx="1"/>
          </p:cNvCxnSpPr>
          <p:nvPr/>
        </p:nvCxnSpPr>
        <p:spPr>
          <a:xfrm flipH="1" flipV="1">
            <a:off x="8298767" y="2059417"/>
            <a:ext cx="925997" cy="235538"/>
          </a:xfrm>
          <a:prstGeom prst="straightConnector1">
            <a:avLst/>
          </a:prstGeom>
          <a:ln w="38100">
            <a:solidFill>
              <a:srgbClr val="0099CC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9224764" y="2979984"/>
            <a:ext cx="471636" cy="292422"/>
          </a:xfrm>
          <a:prstGeom prst="straightConnector1">
            <a:avLst/>
          </a:prstGeom>
          <a:ln w="38100">
            <a:solidFill>
              <a:srgbClr val="0099CC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бъект 2"/>
          <p:cNvSpPr txBox="1">
            <a:spLocks/>
          </p:cNvSpPr>
          <p:nvPr/>
        </p:nvSpPr>
        <p:spPr>
          <a:xfrm>
            <a:off x="407368" y="1318761"/>
            <a:ext cx="3889650" cy="4803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Blip>
                <a:blip r:embed="rId6"/>
              </a:buBlip>
              <a:defRPr sz="200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857250" lvl="3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567B1"/>
              </a:buClr>
              <a:buFont typeface="Proxima Nova" panose="02000506030000020004" pitchFamily="50" charset="0"/>
              <a:buChar char="−"/>
              <a:defRPr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altLang="ru-RU" sz="1600" dirty="0"/>
              <a:t>Быстрая подготовка проекта договора достигается благодаря использованию механизма автозаполнения договора на основе предопределенных шаблонов.</a:t>
            </a:r>
          </a:p>
          <a:p>
            <a:r>
              <a:rPr lang="ru-RU" altLang="ru-RU" sz="1600" dirty="0"/>
              <a:t>Достаточно </a:t>
            </a:r>
            <a:r>
              <a:rPr lang="ru-RU" altLang="ru-RU" sz="1600" b="1" dirty="0"/>
              <a:t>заполнить поля </a:t>
            </a:r>
            <a:r>
              <a:rPr lang="ru-RU" altLang="ru-RU" sz="1600" dirty="0"/>
              <a:t>в расширенной карточке договора.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" y="3584838"/>
            <a:ext cx="3744000" cy="1777930"/>
          </a:xfrm>
          <a:prstGeom prst="rect">
            <a:avLst/>
          </a:prstGeom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17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648303"/>
            <a:ext cx="2495599" cy="2209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29191"/>
            <a:ext cx="9480376" cy="122880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5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2800" dirty="0">
                <a:solidFill>
                  <a:schemeClr val="bg1"/>
                </a:solidFill>
                <a:latin typeface="Proxima Nova Extrabold" panose="02000506030000020004" pitchFamily="50" charset="0"/>
              </a:rPr>
              <a:t>Работа с договорами — широкие возможности</a:t>
            </a:r>
            <a:endParaRPr lang="ru-RU" sz="2800" dirty="0">
              <a:latin typeface="Proxima Nova Extrabold" panose="02000506030000020004" pitchFamily="50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7" y="5235578"/>
            <a:ext cx="1178963" cy="1433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96" y="4368867"/>
            <a:ext cx="7790127" cy="216321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51800" y="6304235"/>
            <a:ext cx="2844800" cy="365125"/>
          </a:xfrm>
        </p:spPr>
        <p:txBody>
          <a:bodyPr/>
          <a:lstStyle/>
          <a:p>
            <a:fld id="{A7E15DF6-97AC-46D6-AAF8-4BDD13DEE924}" type="slidenum">
              <a:rPr lang="ru-RU" smtClean="0">
                <a:solidFill>
                  <a:schemeClr val="bg1"/>
                </a:solidFill>
              </a:r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623392" y="1124744"/>
            <a:ext cx="5112568" cy="3689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Blip>
                <a:blip r:embed="rId8"/>
              </a:buBlip>
              <a:defRPr sz="2000"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857250" lvl="3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567B1"/>
              </a:buClr>
              <a:buFont typeface="Proxima Nova" panose="02000506030000020004" pitchFamily="50" charset="0"/>
              <a:buChar char="−"/>
              <a:defRPr>
                <a:solidFill>
                  <a:schemeClr val="tx2">
                    <a:lumMod val="50000"/>
                  </a:schemeClr>
                </a:solidFill>
                <a:latin typeface="Proxima Nova" panose="02000506030000020004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spcBef>
                <a:spcPts val="0"/>
              </a:spcBef>
            </a:pPr>
            <a:r>
              <a:rPr lang="ru-RU" altLang="ru-RU" sz="1600" dirty="0"/>
              <a:t>Контроль расчетов – график финансирования, остаток расчетов по договору, получение авансов и т.д.</a:t>
            </a:r>
          </a:p>
          <a:p>
            <a:pPr>
              <a:spcBef>
                <a:spcPts val="0"/>
              </a:spcBef>
            </a:pPr>
            <a:r>
              <a:rPr lang="ru-RU" altLang="ru-RU" sz="1600" dirty="0"/>
              <a:t>Учет взаиморасчетов – дебиторская и кредиторская задолженность</a:t>
            </a:r>
          </a:p>
          <a:p>
            <a:pPr>
              <a:spcBef>
                <a:spcPts val="0"/>
              </a:spcBef>
            </a:pPr>
            <a:r>
              <a:rPr lang="ru-RU" altLang="ru-RU" sz="1600" dirty="0"/>
              <a:t>Учет по подразделениям и местам хранения</a:t>
            </a:r>
          </a:p>
          <a:p>
            <a:pPr>
              <a:spcBef>
                <a:spcPts val="0"/>
              </a:spcBef>
            </a:pPr>
            <a:r>
              <a:rPr lang="ru-RU" altLang="ru-RU" sz="1600" dirty="0"/>
              <a:t>Назначение ответственных за ведение договора</a:t>
            </a:r>
          </a:p>
          <a:p>
            <a:pPr>
              <a:spcBef>
                <a:spcPts val="0"/>
              </a:spcBef>
            </a:pPr>
            <a:r>
              <a:rPr lang="ru-RU" altLang="ru-RU" sz="1600" dirty="0"/>
              <a:t>Расчет цены – оплата фиксированными суммами, по этапам работ и т.д.</a:t>
            </a:r>
          </a:p>
          <a:p>
            <a:pPr>
              <a:spcBef>
                <a:spcPts val="0"/>
              </a:spcBef>
            </a:pPr>
            <a:r>
              <a:rPr lang="ru-RU" altLang="ru-RU" sz="1600" dirty="0"/>
              <a:t>Учет НДС – выбор ставки НДС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185246"/>
            <a:ext cx="5370607" cy="2916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849"/>
          <a:stretch/>
        </p:blipFill>
        <p:spPr>
          <a:xfrm>
            <a:off x="1840895" y="4368867"/>
            <a:ext cx="3751049" cy="2163218"/>
          </a:xfrm>
          <a:prstGeom prst="rect">
            <a:avLst/>
          </a:prstGeom>
        </p:spPr>
      </p:pic>
      <p:cxnSp>
        <p:nvCxnSpPr>
          <p:cNvPr id="15" name="Скругленная соединительная линия 14"/>
          <p:cNvCxnSpPr/>
          <p:nvPr/>
        </p:nvCxnSpPr>
        <p:spPr>
          <a:xfrm rot="5400000" flipH="1" flipV="1">
            <a:off x="4885891" y="3298987"/>
            <a:ext cx="980057" cy="864145"/>
          </a:xfrm>
          <a:prstGeom prst="curvedConnector2">
            <a:avLst/>
          </a:prstGeom>
          <a:ln w="57150">
            <a:solidFill>
              <a:srgbClr val="0099CC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374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818</Words>
  <Application>Microsoft Office PowerPoint</Application>
  <PresentationFormat>Широкоэкранный</PresentationFormat>
  <Paragraphs>172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宋体</vt:lpstr>
      <vt:lpstr>Arial</vt:lpstr>
      <vt:lpstr>Arial Black</vt:lpstr>
      <vt:lpstr>Calibri</vt:lpstr>
      <vt:lpstr>Effra Heavy</vt:lpstr>
      <vt:lpstr>Proxima Nova</vt:lpstr>
      <vt:lpstr>Proxima Nova Extrabold</vt:lpstr>
      <vt:lpstr>Proxima Nova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Куваев Павел Евгеньевич</dc:creator>
  <cp:lastModifiedBy>Переверзев Владимир Евгеньевич</cp:lastModifiedBy>
  <cp:revision>361</cp:revision>
  <dcterms:created xsi:type="dcterms:W3CDTF">2014-12-26T08:40:09Z</dcterms:created>
  <dcterms:modified xsi:type="dcterms:W3CDTF">2024-09-20T04:43:28Z</dcterms:modified>
</cp:coreProperties>
</file>